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12" r:id="rId2"/>
    <p:sldId id="429" r:id="rId3"/>
    <p:sldId id="430" r:id="rId4"/>
    <p:sldId id="431" r:id="rId5"/>
    <p:sldId id="434" r:id="rId6"/>
    <p:sldId id="435" r:id="rId7"/>
    <p:sldId id="436" r:id="rId8"/>
    <p:sldId id="437" r:id="rId9"/>
    <p:sldId id="439" r:id="rId10"/>
    <p:sldId id="447" r:id="rId11"/>
    <p:sldId id="432" r:id="rId12"/>
    <p:sldId id="446" r:id="rId13"/>
    <p:sldId id="448" r:id="rId14"/>
  </p:sldIdLst>
  <p:sldSz cx="9144000" cy="6858000" type="screen4x3"/>
  <p:notesSz cx="9601200" cy="73152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4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7EF"/>
    <a:srgbClr val="B702A0"/>
    <a:srgbClr val="FF33CC"/>
    <a:srgbClr val="00A249"/>
    <a:srgbClr val="0000FF"/>
    <a:srgbClr val="0033CC"/>
    <a:srgbClr val="FF6600"/>
    <a:srgbClr val="DDDDDD"/>
    <a:srgbClr val="FF9933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5" autoAdjust="0"/>
    <p:restoredTop sz="94595" autoAdjust="0"/>
  </p:normalViewPr>
  <p:slideViewPr>
    <p:cSldViewPr showGuides="1">
      <p:cViewPr varScale="1">
        <p:scale>
          <a:sx n="147" d="100"/>
          <a:sy n="147" d="100"/>
        </p:scale>
        <p:origin x="-1096" y="-96"/>
      </p:cViewPr>
      <p:guideLst>
        <p:guide orient="horz" pos="1968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1.emf"/><Relationship Id="rId2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/>
            </a:lvl1pPr>
          </a:lstStyle>
          <a:p>
            <a:pPr>
              <a:defRPr/>
            </a:pPr>
            <a:fld id="{5D190A98-0388-4064-BE2C-2675894912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4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7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7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861E01B-B7A2-4F15-B2C8-5F733AB038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38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5166BA-D47E-4530-8863-52260161602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66793-99F8-4838-8640-C54CDDFD309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6035B4-B228-462F-9285-373931A4FBCE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55C26-EEE9-492F-9C52-D53128FEC85F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1E01B-B7A2-4F15-B2C8-5F733AB038D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3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16E91D-3D46-4C1C-9B31-3507E06DBD6D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1D3F23-3B8F-4E55-988B-FBFD8BAF653B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EF3BA-E35C-4353-9AE2-5C21B53946E6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7D27E7-0295-4DF9-A2F6-5093F32EF9C6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796004-150A-41DE-9752-C15DDD1C68DE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D431BD-235E-4F86-BD87-1F78638B2D61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3E69E0-1942-45BD-8953-10EC01054BB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069DD2-EBB0-4958-8132-61F0453A2898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2390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52400"/>
            <a:ext cx="7239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772400" y="6581001"/>
            <a:ext cx="1371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dirty="0" err="1" smtClean="0">
                <a:latin typeface="Comic Sans MS" pitchFamily="66" charset="0"/>
              </a:rPr>
              <a:t>lec</a:t>
            </a:r>
            <a:r>
              <a:rPr lang="en-US" sz="1200" dirty="0" smtClean="0">
                <a:latin typeface="Comic Sans MS" pitchFamily="66" charset="0"/>
              </a:rPr>
              <a:t> 9M.</a:t>
            </a:r>
            <a:fld id="{CE304688-B858-4773-B640-F1307E7715AE}" type="slidenum">
              <a:rPr lang="en-US" sz="1200" smtClean="0">
                <a:latin typeface="Comic Sans MS" pitchFamily="66" charset="0"/>
              </a:rPr>
              <a:pPr algn="r">
                <a:defRPr/>
              </a:pPr>
              <a:t>‹#›</a:t>
            </a:fld>
            <a:endParaRPr lang="en-US" sz="1200" dirty="0">
              <a:latin typeface="Comic Sans MS" pitchFamily="66" charset="0"/>
            </a:endParaRPr>
          </a:p>
        </p:txBody>
      </p:sp>
      <p:pic>
        <p:nvPicPr>
          <p:cNvPr id="25607" name="Picture 9" descr="boar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4800" y="152400"/>
            <a:ext cx="762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5"/>
          <p:cNvSpPr txBox="1">
            <a:spLocks/>
          </p:cNvSpPr>
          <p:nvPr userDrawn="1"/>
        </p:nvSpPr>
        <p:spPr>
          <a:xfrm>
            <a:off x="2819400" y="6553200"/>
            <a:ext cx="3505200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Meyer,                  April 9, 2012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9" name="Picture 8" descr="license.img"/>
          <p:cNvPicPr>
            <a:picLocks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5" r:id="rId4"/>
    <p:sldLayoutId id="2147483896" r:id="rId5"/>
    <p:sldLayoutId id="2147483903" r:id="rId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None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None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None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3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10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1.wav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2.wav"/><Relationship Id="rId4" Type="http://schemas.openxmlformats.org/officeDocument/2006/relationships/audio" Target="../media/media12.wav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3.xml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6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17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5.v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10.emf"/><Relationship Id="rId13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6.xml"/><Relationship Id="rId3" Type="http://schemas.microsoft.com/office/2007/relationships/media" Target="../media/media6.wav"/><Relationship Id="rId4" Type="http://schemas.openxmlformats.org/officeDocument/2006/relationships/audio" Target="../media/media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12.bin"/><Relationship Id="rId16" Type="http://schemas.openxmlformats.org/officeDocument/2006/relationships/image" Target="../media/image15.emf"/><Relationship Id="rId17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2" Type="http://schemas.openxmlformats.org/officeDocument/2006/relationships/tags" Target="../tags/tag7.xml"/><Relationship Id="rId3" Type="http://schemas.microsoft.com/office/2007/relationships/media" Target="../media/media7.wav"/><Relationship Id="rId4" Type="http://schemas.openxmlformats.org/officeDocument/2006/relationships/audio" Target="../media/media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oleObject" Target="../embeddings/oleObject8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68300" y="1798638"/>
            <a:ext cx="8382000" cy="3230562"/>
          </a:xfrm>
        </p:spPr>
        <p:txBody>
          <a:bodyPr/>
          <a:lstStyle/>
          <a:p>
            <a:pPr eaLnBrk="1" hangingPunct="1">
              <a:defRPr/>
            </a:pPr>
            <a:r>
              <a:rPr lang="en-US" sz="8800" b="1" dirty="0" smtClean="0">
                <a:solidFill>
                  <a:srgbClr val="000000"/>
                </a:solidFill>
                <a:ea typeface="+mj-ea"/>
                <a:cs typeface="+mj-cs"/>
              </a:rPr>
              <a:t>Asymptotic</a:t>
            </a:r>
          </a:p>
          <a:p>
            <a:pPr eaLnBrk="1" hangingPunct="1">
              <a:defRPr/>
            </a:pPr>
            <a:r>
              <a:rPr lang="en-US" sz="8800" b="1" smtClean="0">
                <a:solidFill>
                  <a:srgbClr val="000000"/>
                </a:solidFill>
                <a:ea typeface="+mj-ea"/>
                <a:cs typeface="+mj-cs"/>
              </a:rPr>
              <a:t>Properties</a:t>
            </a:r>
            <a:endParaRPr lang="en-US" sz="6600" b="1" dirty="0" smtClean="0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611313" y="417513"/>
            <a:ext cx="6256337" cy="9461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2800" b="1" i="1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br>
              <a:rPr lang="en-US" sz="2800" b="1" i="1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800" b="1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2800" b="1" i="1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800" b="1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4"/>
    </mc:Choice>
    <mc:Fallback>
      <p:transition xmlns:p14="http://schemas.microsoft.com/office/powerpoint/2010/main" spd="slow" advTm="442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143000" y="1704975"/>
            <a:ext cx="6811963" cy="34163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r>
              <a:rPr lang="en-US" sz="5400" dirty="0" smtClean="0">
                <a:latin typeface="Comic Sans MS" pitchFamily="66" charset="0"/>
              </a:rPr>
              <a:t>proofs</a:t>
            </a:r>
            <a:r>
              <a:rPr lang="en-US" sz="5400" dirty="0">
                <a:latin typeface="Comic Sans MS" pitchFamily="66" charset="0"/>
              </a:rPr>
              <a:t>:</a:t>
            </a:r>
          </a:p>
          <a:p>
            <a:r>
              <a:rPr lang="en-US" sz="5400" dirty="0" err="1">
                <a:latin typeface="Comic Sans MS" pitchFamily="66" charset="0"/>
              </a:rPr>
              <a:t>L’Hopital’s</a:t>
            </a:r>
            <a:r>
              <a:rPr lang="en-US" sz="5400" dirty="0">
                <a:latin typeface="Comic Sans MS" pitchFamily="66" charset="0"/>
              </a:rPr>
              <a:t> Rule,</a:t>
            </a:r>
          </a:p>
          <a:p>
            <a:r>
              <a:rPr lang="en-US" sz="5400" dirty="0" err="1">
                <a:latin typeface="Comic Sans MS" pitchFamily="66" charset="0"/>
              </a:rPr>
              <a:t>McLaurin</a:t>
            </a:r>
            <a:r>
              <a:rPr lang="en-US" sz="5400" dirty="0">
                <a:latin typeface="Comic Sans MS" pitchFamily="66" charset="0"/>
              </a:rPr>
              <a:t> Series</a:t>
            </a:r>
          </a:p>
          <a:p>
            <a:r>
              <a:rPr lang="en-US" sz="5400" dirty="0">
                <a:latin typeface="Comic Sans MS" pitchFamily="66" charset="0"/>
              </a:rPr>
              <a:t>(see a Calculus text)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Little Oh:   </a:t>
            </a:r>
            <a:r>
              <a:rPr lang="en-US" smtClean="0">
                <a:solidFill>
                  <a:srgbClr val="FF33CC"/>
                </a:solidFill>
              </a:rPr>
              <a:t>o(∙)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727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1147763"/>
            <a:ext cx="5902325" cy="73183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sz="4000" smtClean="0"/>
              <a:t>Equivalent definition:</a:t>
            </a:r>
            <a:endParaRPr lang="en-US" sz="2800" smtClean="0"/>
          </a:p>
        </p:txBody>
      </p:sp>
      <p:sp>
        <p:nvSpPr>
          <p:cNvPr id="79876" name="Rectangle 6"/>
          <p:cNvSpPr>
            <a:spLocks noChangeArrowheads="1"/>
          </p:cNvSpPr>
          <p:nvPr/>
        </p:nvSpPr>
        <p:spPr bwMode="auto">
          <a:xfrm>
            <a:off x="1460500" y="1957388"/>
            <a:ext cx="5918200" cy="112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f(n)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sz="4800" b="1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=</a:t>
            </a:r>
            <a:r>
              <a:rPr lang="en-US" sz="4800" b="1" dirty="0" smtClean="0">
                <a:solidFill>
                  <a:srgbClr val="FF33CC"/>
                </a:solidFill>
                <a:latin typeface="Comic Sans MS" pitchFamily="66" charset="0"/>
              </a:rPr>
              <a:t> </a:t>
            </a:r>
            <a:r>
              <a:rPr lang="en-US" sz="4800" dirty="0">
                <a:solidFill>
                  <a:srgbClr val="FF33CC"/>
                </a:solidFill>
                <a:latin typeface="Comic Sans MS" pitchFamily="66" charset="0"/>
              </a:rPr>
              <a:t>O(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g(n)</a:t>
            </a:r>
            <a:r>
              <a:rPr lang="en-US" sz="4800" dirty="0">
                <a:solidFill>
                  <a:srgbClr val="FF33CC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484359" name="Rectangle 7"/>
          <p:cNvSpPr>
            <a:spLocks noChangeArrowheads="1"/>
          </p:cNvSpPr>
          <p:nvPr/>
        </p:nvSpPr>
        <p:spPr bwMode="auto">
          <a:xfrm>
            <a:off x="1055107" y="3135627"/>
            <a:ext cx="7041740" cy="212365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6600" b="1" dirty="0" smtClean="0">
                <a:latin typeface="Euclid Symbol" charset="2"/>
                <a:cs typeface="Euclid Symbol" charset="2"/>
                <a:sym typeface="Symbol" pitchFamily="18" charset="2"/>
              </a:rPr>
              <a:t>∃</a:t>
            </a:r>
            <a:r>
              <a:rPr lang="en-US" sz="6600" dirty="0" smtClean="0">
                <a:solidFill>
                  <a:srgbClr val="7030A0"/>
                </a:solidFill>
                <a:latin typeface="Comic Sans MS" pitchFamily="66" charset="0"/>
                <a:sym typeface="Symbol" pitchFamily="18" charset="2"/>
              </a:rPr>
              <a:t>c</a:t>
            </a:r>
            <a:r>
              <a:rPr lang="en-US" sz="66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,</a:t>
            </a:r>
            <a:r>
              <a:rPr lang="en-US" sz="6600" dirty="0" smtClean="0">
                <a:solidFill>
                  <a:srgbClr val="7030A0"/>
                </a:solidFill>
                <a:latin typeface="Comic Sans MS" pitchFamily="66" charset="0"/>
                <a:sym typeface="Symbol" pitchFamily="18" charset="2"/>
              </a:rPr>
              <a:t>n</a:t>
            </a:r>
            <a:r>
              <a:rPr lang="en-US" sz="6600" baseline="-25000" dirty="0" smtClean="0">
                <a:solidFill>
                  <a:srgbClr val="7030A0"/>
                </a:solidFill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66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6600" b="1" dirty="0" smtClean="0">
                <a:latin typeface="Euclid Symbol" charset="2"/>
                <a:cs typeface="Euclid Symbol" charset="2"/>
                <a:sym typeface="Symbol" pitchFamily="18" charset="2"/>
              </a:rPr>
              <a:t>∀</a:t>
            </a:r>
            <a:r>
              <a:rPr lang="en-US" sz="6600" dirty="0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n</a:t>
            </a:r>
            <a:r>
              <a:rPr lang="en-US" sz="6600" b="1" dirty="0" smtClean="0">
                <a:latin typeface="Euclid Symbol" charset="2"/>
                <a:cs typeface="Euclid Symbol" charset="2"/>
                <a:sym typeface="Symbol" pitchFamily="18" charset="2"/>
              </a:rPr>
              <a:t>≥</a:t>
            </a:r>
            <a:r>
              <a:rPr lang="en-US" sz="6600" dirty="0" smtClean="0">
                <a:solidFill>
                  <a:srgbClr val="7030A0"/>
                </a:solidFill>
                <a:latin typeface="Comic Sans MS" pitchFamily="66" charset="0"/>
                <a:sym typeface="Symbol" pitchFamily="18" charset="2"/>
              </a:rPr>
              <a:t>n</a:t>
            </a:r>
            <a:r>
              <a:rPr lang="en-US" sz="6600" baseline="-25000" dirty="0" smtClean="0">
                <a:solidFill>
                  <a:srgbClr val="7030A0"/>
                </a:solidFill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6600" dirty="0" smtClean="0">
                <a:latin typeface="Comic Sans MS" pitchFamily="66" charset="0"/>
                <a:sym typeface="Symbol" pitchFamily="18" charset="2"/>
              </a:rPr>
              <a:t>.</a:t>
            </a:r>
          </a:p>
          <a:p>
            <a:r>
              <a:rPr lang="en-US" sz="6600" dirty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6600" dirty="0" smtClean="0">
                <a:latin typeface="Comic Sans MS" pitchFamily="66" charset="0"/>
                <a:sym typeface="Symbol" pitchFamily="18" charset="2"/>
              </a:rPr>
              <a:t>  </a:t>
            </a:r>
            <a:r>
              <a:rPr lang="en-US" sz="6600" dirty="0" err="1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f</a:t>
            </a:r>
            <a:r>
              <a:rPr lang="en-US" sz="66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(n</a:t>
            </a:r>
            <a:r>
              <a:rPr lang="en-US" sz="6600" dirty="0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)</a:t>
            </a:r>
            <a:r>
              <a:rPr lang="en-US" sz="66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6600" b="1" dirty="0" smtClean="0">
                <a:latin typeface="Euclid Symbol" charset="2"/>
                <a:cs typeface="Euclid Symbol" charset="2"/>
                <a:sym typeface="Symbol" pitchFamily="18" charset="2"/>
              </a:rPr>
              <a:t>≤</a:t>
            </a:r>
            <a:r>
              <a:rPr lang="en-US" sz="66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6600" dirty="0" err="1">
                <a:solidFill>
                  <a:srgbClr val="7030A0"/>
                </a:solidFill>
                <a:latin typeface="Comic Sans MS" pitchFamily="66" charset="0"/>
                <a:sym typeface="Symbol" pitchFamily="18" charset="2"/>
              </a:rPr>
              <a:t>c</a:t>
            </a:r>
            <a:r>
              <a:rPr lang="en-US" sz="6600" dirty="0" err="1">
                <a:latin typeface="Comic Sans MS" pitchFamily="66" charset="0"/>
                <a:sym typeface="Symbol" pitchFamily="18" charset="2"/>
              </a:rPr>
              <a:t>·</a:t>
            </a:r>
            <a:r>
              <a:rPr lang="en-US" sz="66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g(n</a:t>
            </a:r>
            <a:r>
              <a:rPr lang="en-US" sz="66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)</a:t>
            </a:r>
          </a:p>
        </p:txBody>
      </p:sp>
      <p:sp>
        <p:nvSpPr>
          <p:cNvPr id="56326" name="Rectangle 1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Big Oh:  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12063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8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8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193675" y="2351088"/>
            <a:ext cx="1262063" cy="3440112"/>
            <a:chOff x="193675" y="2351088"/>
            <a:chExt cx="1262063" cy="3440112"/>
          </a:xfrm>
        </p:grpSpPr>
        <p:sp>
          <p:nvSpPr>
            <p:cNvPr id="57371" name="Line 6"/>
            <p:cNvSpPr>
              <a:spLocks noChangeShapeType="1"/>
            </p:cNvSpPr>
            <p:nvPr/>
          </p:nvSpPr>
          <p:spPr bwMode="auto">
            <a:xfrm>
              <a:off x="800100" y="4803775"/>
              <a:ext cx="647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193675" y="2351088"/>
              <a:ext cx="1262063" cy="3440112"/>
              <a:chOff x="193675" y="2351088"/>
              <a:chExt cx="1262063" cy="3440112"/>
            </a:xfrm>
          </p:grpSpPr>
          <p:sp>
            <p:nvSpPr>
              <p:cNvPr id="57366" name="AutoShape 9"/>
              <p:cNvSpPr>
                <a:spLocks/>
              </p:cNvSpPr>
              <p:nvPr/>
            </p:nvSpPr>
            <p:spPr bwMode="auto">
              <a:xfrm>
                <a:off x="646113" y="4826000"/>
                <a:ext cx="115887" cy="965200"/>
              </a:xfrm>
              <a:prstGeom prst="leftBrace">
                <a:avLst>
                  <a:gd name="adj1" fmla="val 43333"/>
                  <a:gd name="adj2" fmla="val 50000"/>
                </a:avLst>
              </a:prstGeom>
              <a:noFill/>
              <a:ln w="31750">
                <a:solidFill>
                  <a:srgbClr val="7030A0"/>
                </a:solidFill>
                <a:prstDash val="sysDot"/>
                <a:round/>
                <a:headEnd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364" name="Line 17"/>
              <p:cNvSpPr>
                <a:spLocks noChangeShapeType="1"/>
              </p:cNvSpPr>
              <p:nvPr/>
            </p:nvSpPr>
            <p:spPr bwMode="auto">
              <a:xfrm>
                <a:off x="800100" y="5791200"/>
                <a:ext cx="6477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61" name="Rectangle 24"/>
              <p:cNvSpPr>
                <a:spLocks noChangeArrowheads="1"/>
              </p:cNvSpPr>
              <p:nvPr/>
            </p:nvSpPr>
            <p:spPr bwMode="auto">
              <a:xfrm>
                <a:off x="615950" y="4983163"/>
                <a:ext cx="839788" cy="5794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200" dirty="0" err="1">
                    <a:latin typeface="Comic Sans MS" pitchFamily="66" charset="0"/>
                  </a:rPr>
                  <a:t>ln</a:t>
                </a:r>
                <a:r>
                  <a:rPr lang="en-US" sz="3200" dirty="0">
                    <a:solidFill>
                      <a:schemeClr val="accent2"/>
                    </a:solidFill>
                    <a:latin typeface="Comic Sans MS" pitchFamily="66" charset="0"/>
                  </a:rPr>
                  <a:t> </a:t>
                </a:r>
                <a:r>
                  <a:rPr lang="en-US" sz="3200" dirty="0">
                    <a:solidFill>
                      <a:srgbClr val="7030A0"/>
                    </a:solidFill>
                    <a:latin typeface="Comic Sans MS" pitchFamily="66" charset="0"/>
                  </a:rPr>
                  <a:t>c</a:t>
                </a:r>
              </a:p>
            </p:txBody>
          </p:sp>
          <p:sp>
            <p:nvSpPr>
              <p:cNvPr id="57362" name="Text Box 25"/>
              <p:cNvSpPr txBox="1">
                <a:spLocks noChangeArrowheads="1"/>
              </p:cNvSpPr>
              <p:nvPr/>
            </p:nvSpPr>
            <p:spPr bwMode="auto">
              <a:xfrm>
                <a:off x="193675" y="2351088"/>
                <a:ext cx="1250950" cy="228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r>
                  <a:rPr lang="en-US" sz="3600" dirty="0">
                    <a:latin typeface="Comic Sans MS" pitchFamily="66" charset="0"/>
                  </a:rPr>
                  <a:t>  </a:t>
                </a:r>
                <a:r>
                  <a:rPr lang="en-US" sz="3600" dirty="0" smtClean="0">
                    <a:latin typeface="Comic Sans MS" pitchFamily="66" charset="0"/>
                  </a:rPr>
                  <a:t> </a:t>
                </a:r>
                <a:r>
                  <a:rPr lang="en-US" sz="3600" dirty="0" smtClean="0">
                    <a:latin typeface="Comic Sans MS" pitchFamily="66" charset="0"/>
                    <a:sym typeface="Symbol" pitchFamily="18" charset="2"/>
                  </a:rPr>
                  <a:t>↑</a:t>
                </a:r>
              </a:p>
              <a:p>
                <a:r>
                  <a:rPr lang="en-US" sz="3600" dirty="0">
                    <a:latin typeface="Comic Sans MS" pitchFamily="66" charset="0"/>
                  </a:rPr>
                  <a:t>log</a:t>
                </a:r>
              </a:p>
              <a:p>
                <a:r>
                  <a:rPr lang="en-US" sz="3600" dirty="0">
                    <a:latin typeface="Comic Sans MS" pitchFamily="66" charset="0"/>
                  </a:rPr>
                  <a:t>scale</a:t>
                </a:r>
              </a:p>
              <a:p>
                <a:r>
                  <a:rPr lang="en-US" sz="3600" dirty="0">
                    <a:latin typeface="Comic Sans MS" pitchFamily="66" charset="0"/>
                  </a:rPr>
                  <a:t>  </a:t>
                </a:r>
                <a:r>
                  <a:rPr lang="en-US" sz="3600" dirty="0" smtClean="0">
                    <a:latin typeface="Comic Sans MS" pitchFamily="66" charset="0"/>
                  </a:rPr>
                  <a:t> </a:t>
                </a:r>
                <a:r>
                  <a:rPr lang="en-US" sz="3600" dirty="0" smtClean="0">
                    <a:latin typeface="Comic Sans MS" pitchFamily="66" charset="0"/>
                    <a:sym typeface="Symbol" pitchFamily="18" charset="2"/>
                  </a:rPr>
                  <a:t>↓</a:t>
                </a:r>
                <a:endParaRPr lang="en-US" sz="3600" dirty="0">
                  <a:latin typeface="Comic Sans MS" pitchFamily="66" charset="0"/>
                  <a:sym typeface="Symbol" pitchFamily="18" charset="2"/>
                </a:endParaRPr>
              </a:p>
            </p:txBody>
          </p:sp>
        </p:grpSp>
      </p:grpSp>
      <p:sp>
        <p:nvSpPr>
          <p:cNvPr id="57346" name="Text Box 11"/>
          <p:cNvSpPr txBox="1">
            <a:spLocks noChangeArrowheads="1"/>
          </p:cNvSpPr>
          <p:nvPr/>
        </p:nvSpPr>
        <p:spPr bwMode="auto">
          <a:xfrm>
            <a:off x="1724025" y="1058863"/>
            <a:ext cx="41830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4400" dirty="0">
                <a:solidFill>
                  <a:srgbClr val="00A249"/>
                </a:solidFill>
                <a:latin typeface="Comic Sans MS" pitchFamily="66" charset="0"/>
              </a:rPr>
              <a:t>f(x)</a:t>
            </a:r>
            <a:r>
              <a:rPr lang="en-US" sz="4400" dirty="0">
                <a:latin typeface="Comic Sans MS" pitchFamily="66" charset="0"/>
              </a:rPr>
              <a:t> </a:t>
            </a:r>
            <a:r>
              <a:rPr lang="en-US" sz="4400" b="1" dirty="0">
                <a:latin typeface="Euclid Symbol" charset="2"/>
                <a:cs typeface="Euclid Symbol" charset="2"/>
              </a:rPr>
              <a:t>=</a:t>
            </a:r>
            <a:r>
              <a:rPr lang="en-US" sz="4400" dirty="0">
                <a:latin typeface="Comic Sans MS" pitchFamily="66" charset="0"/>
              </a:rPr>
              <a:t> </a:t>
            </a:r>
            <a:r>
              <a:rPr lang="en-US" sz="4400" dirty="0">
                <a:solidFill>
                  <a:srgbClr val="FF07EF"/>
                </a:solidFill>
                <a:latin typeface="Comic Sans MS" pitchFamily="66" charset="0"/>
              </a:rPr>
              <a:t>O(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</a:rPr>
              <a:t>g(x)</a:t>
            </a:r>
            <a:r>
              <a:rPr lang="en-US" sz="4400" dirty="0">
                <a:solidFill>
                  <a:srgbClr val="FF00FF"/>
                </a:solidFill>
                <a:latin typeface="Comic Sans MS" pitchFamily="66" charset="0"/>
              </a:rPr>
              <a:t>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465263" y="1965325"/>
            <a:ext cx="6924675" cy="3825875"/>
            <a:chOff x="1465263" y="1965325"/>
            <a:chExt cx="6924675" cy="3825875"/>
          </a:xfrm>
        </p:grpSpPr>
        <p:sp>
          <p:nvSpPr>
            <p:cNvPr id="57373" name="Freeform 14"/>
            <p:cNvSpPr>
              <a:spLocks/>
            </p:cNvSpPr>
            <p:nvPr/>
          </p:nvSpPr>
          <p:spPr bwMode="auto">
            <a:xfrm>
              <a:off x="1465263" y="4013200"/>
              <a:ext cx="6924675" cy="1778000"/>
            </a:xfrm>
            <a:custGeom>
              <a:avLst/>
              <a:gdLst>
                <a:gd name="T0" fmla="*/ 0 w 4362"/>
                <a:gd name="T1" fmla="*/ 1120 h 1120"/>
                <a:gd name="T2" fmla="*/ 314 w 4362"/>
                <a:gd name="T3" fmla="*/ 715 h 1120"/>
                <a:gd name="T4" fmla="*/ 570 w 4362"/>
                <a:gd name="T5" fmla="*/ 1008 h 1120"/>
                <a:gd name="T6" fmla="*/ 954 w 4362"/>
                <a:gd name="T7" fmla="*/ 341 h 1120"/>
                <a:gd name="T8" fmla="*/ 1184 w 4362"/>
                <a:gd name="T9" fmla="*/ 75 h 1120"/>
                <a:gd name="T10" fmla="*/ 1674 w 4362"/>
                <a:gd name="T11" fmla="*/ 544 h 1120"/>
                <a:gd name="T12" fmla="*/ 2085 w 4362"/>
                <a:gd name="T13" fmla="*/ 347 h 1120"/>
                <a:gd name="T14" fmla="*/ 2650 w 4362"/>
                <a:gd name="T15" fmla="*/ 437 h 1120"/>
                <a:gd name="T16" fmla="*/ 4362 w 4362"/>
                <a:gd name="T17" fmla="*/ 0 h 1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62"/>
                <a:gd name="T28" fmla="*/ 0 h 1120"/>
                <a:gd name="T29" fmla="*/ 4362 w 4362"/>
                <a:gd name="T30" fmla="*/ 1120 h 11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62" h="1120">
                  <a:moveTo>
                    <a:pt x="0" y="1120"/>
                  </a:moveTo>
                  <a:cubicBezTo>
                    <a:pt x="109" y="927"/>
                    <a:pt x="219" y="734"/>
                    <a:pt x="314" y="715"/>
                  </a:cubicBezTo>
                  <a:cubicBezTo>
                    <a:pt x="409" y="696"/>
                    <a:pt x="464" y="1070"/>
                    <a:pt x="570" y="1008"/>
                  </a:cubicBezTo>
                  <a:cubicBezTo>
                    <a:pt x="676" y="946"/>
                    <a:pt x="852" y="496"/>
                    <a:pt x="954" y="341"/>
                  </a:cubicBezTo>
                  <a:cubicBezTo>
                    <a:pt x="1056" y="186"/>
                    <a:pt x="1064" y="41"/>
                    <a:pt x="1184" y="75"/>
                  </a:cubicBezTo>
                  <a:cubicBezTo>
                    <a:pt x="1304" y="109"/>
                    <a:pt x="1524" y="499"/>
                    <a:pt x="1674" y="544"/>
                  </a:cubicBezTo>
                  <a:cubicBezTo>
                    <a:pt x="1824" y="589"/>
                    <a:pt x="1922" y="365"/>
                    <a:pt x="2085" y="347"/>
                  </a:cubicBezTo>
                  <a:cubicBezTo>
                    <a:pt x="2248" y="329"/>
                    <a:pt x="2271" y="495"/>
                    <a:pt x="2650" y="437"/>
                  </a:cubicBezTo>
                  <a:cubicBezTo>
                    <a:pt x="3029" y="379"/>
                    <a:pt x="3695" y="189"/>
                    <a:pt x="4362" y="0"/>
                  </a:cubicBez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9" name="Rectangle 18"/>
            <p:cNvSpPr>
              <a:spLocks noChangeArrowheads="1"/>
            </p:cNvSpPr>
            <p:nvPr/>
          </p:nvSpPr>
          <p:spPr bwMode="auto">
            <a:xfrm>
              <a:off x="5884862" y="1965325"/>
              <a:ext cx="1277914" cy="80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  <a:latin typeface="Comic Sans MS" pitchFamily="66" charset="0"/>
                </a:rPr>
                <a:t>g(x)</a:t>
              </a:r>
            </a:p>
          </p:txBody>
        </p:sp>
        <p:sp>
          <p:nvSpPr>
            <p:cNvPr id="57351" name="Line 20"/>
            <p:cNvSpPr>
              <a:spLocks noChangeShapeType="1"/>
            </p:cNvSpPr>
            <p:nvPr/>
          </p:nvSpPr>
          <p:spPr bwMode="auto">
            <a:xfrm>
              <a:off x="6553200" y="2667000"/>
              <a:ext cx="1371600" cy="144780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sysDot"/>
              <a:round/>
              <a:headEnd/>
              <a:tailEnd type="arrow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52" name="Line 21"/>
          <p:cNvSpPr>
            <a:spLocks noChangeShapeType="1"/>
          </p:cNvSpPr>
          <p:nvPr/>
        </p:nvSpPr>
        <p:spPr bwMode="auto">
          <a:xfrm>
            <a:off x="531813" y="5911850"/>
            <a:ext cx="79375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22"/>
          <p:cNvSpPr>
            <a:spLocks noChangeShapeType="1"/>
          </p:cNvSpPr>
          <p:nvPr/>
        </p:nvSpPr>
        <p:spPr bwMode="auto">
          <a:xfrm flipV="1">
            <a:off x="1457325" y="1120775"/>
            <a:ext cx="0" cy="5556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505075" y="1828800"/>
            <a:ext cx="2392363" cy="4843463"/>
            <a:chOff x="2505075" y="1828800"/>
            <a:chExt cx="2392363" cy="4843463"/>
          </a:xfrm>
        </p:grpSpPr>
        <p:sp>
          <p:nvSpPr>
            <p:cNvPr id="57358" name="Line 27"/>
            <p:cNvSpPr>
              <a:spLocks noChangeShapeType="1"/>
            </p:cNvSpPr>
            <p:nvPr/>
          </p:nvSpPr>
          <p:spPr bwMode="auto">
            <a:xfrm>
              <a:off x="3708400" y="3567113"/>
              <a:ext cx="19050" cy="2282825"/>
            </a:xfrm>
            <a:prstGeom prst="line">
              <a:avLst/>
            </a:prstGeom>
            <a:noFill/>
            <a:ln w="38100">
              <a:solidFill>
                <a:srgbClr val="7030A0"/>
              </a:solidFill>
              <a:prstDash val="dash"/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59" name="Text Box 28"/>
            <p:cNvSpPr txBox="1">
              <a:spLocks noChangeArrowheads="1"/>
            </p:cNvSpPr>
            <p:nvPr/>
          </p:nvSpPr>
          <p:spPr bwMode="auto">
            <a:xfrm>
              <a:off x="2505075" y="1828800"/>
              <a:ext cx="2392363" cy="1373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/>
            <a:p>
              <a:r>
                <a:rPr lang="en-US" sz="2800" dirty="0" smtClean="0">
                  <a:solidFill>
                    <a:srgbClr val="00A249"/>
                  </a:solidFill>
                  <a:latin typeface="Comic Sans MS" pitchFamily="66" charset="0"/>
                </a:rPr>
                <a:t>green</a:t>
              </a:r>
              <a:r>
                <a:rPr lang="en-US" sz="2800" dirty="0" smtClean="0"/>
                <a:t> </a:t>
              </a:r>
              <a:r>
                <a:rPr lang="en-US" sz="2800" dirty="0">
                  <a:latin typeface="Comic Sans MS" pitchFamily="66" charset="0"/>
                </a:rPr>
                <a:t>stays below </a:t>
              </a:r>
              <a:r>
                <a:rPr lang="en-US" sz="2800" dirty="0" smtClean="0">
                  <a:solidFill>
                    <a:srgbClr val="7030A0"/>
                  </a:solidFill>
                  <a:latin typeface="Comic Sans MS" pitchFamily="66" charset="0"/>
                </a:rPr>
                <a:t>purple</a:t>
              </a:r>
              <a:endParaRPr lang="en-US" sz="2800" dirty="0">
                <a:solidFill>
                  <a:srgbClr val="7030A0"/>
                </a:solidFill>
                <a:latin typeface="Comic Sans MS" pitchFamily="66" charset="0"/>
              </a:endParaRPr>
            </a:p>
            <a:p>
              <a:r>
                <a:rPr lang="en-US" sz="2800" dirty="0">
                  <a:latin typeface="Comic Sans MS" pitchFamily="66" charset="0"/>
                </a:rPr>
                <a:t>from here on</a:t>
              </a:r>
              <a:endParaRPr lang="en-US" dirty="0">
                <a:latin typeface="Comic Sans MS" pitchFamily="66" charset="0"/>
              </a:endParaRPr>
            </a:p>
          </p:txBody>
        </p:sp>
        <p:sp>
          <p:nvSpPr>
            <p:cNvPr id="57360" name="Text Box 29"/>
            <p:cNvSpPr txBox="1">
              <a:spLocks noChangeArrowheads="1"/>
            </p:cNvSpPr>
            <p:nvPr/>
          </p:nvSpPr>
          <p:spPr bwMode="auto">
            <a:xfrm>
              <a:off x="3438525" y="5872163"/>
              <a:ext cx="700088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Comic Sans MS" pitchFamily="66" charset="0"/>
                </a:rPr>
                <a:t>n</a:t>
              </a:r>
              <a:r>
                <a:rPr lang="en-US" baseline="-25000" dirty="0">
                  <a:solidFill>
                    <a:srgbClr val="7030A0"/>
                  </a:solidFill>
                  <a:latin typeface="Comic Sans MS" pitchFamily="66" charset="0"/>
                </a:rPr>
                <a:t>o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447800" y="1981200"/>
            <a:ext cx="6924675" cy="2844800"/>
            <a:chOff x="1447800" y="1981200"/>
            <a:chExt cx="6924675" cy="2844800"/>
          </a:xfrm>
        </p:grpSpPr>
        <p:sp>
          <p:nvSpPr>
            <p:cNvPr id="57368" name="Rectangle 7"/>
            <p:cNvSpPr>
              <a:spLocks noChangeArrowheads="1"/>
            </p:cNvSpPr>
            <p:nvPr/>
          </p:nvSpPr>
          <p:spPr bwMode="auto">
            <a:xfrm>
              <a:off x="5410200" y="1981200"/>
              <a:ext cx="635000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Comic Sans MS" pitchFamily="66" charset="0"/>
                </a:rPr>
                <a:t>c</a:t>
              </a:r>
              <a:r>
                <a:rPr lang="en-US" dirty="0">
                  <a:solidFill>
                    <a:schemeClr val="accent2"/>
                  </a:solidFill>
                  <a:latin typeface="Comic Sans MS" pitchFamily="66" charset="0"/>
                </a:rPr>
                <a:t>·</a:t>
              </a:r>
            </a:p>
          </p:txBody>
        </p:sp>
        <p:sp>
          <p:nvSpPr>
            <p:cNvPr id="57369" name="Line 8"/>
            <p:cNvSpPr>
              <a:spLocks noChangeShapeType="1"/>
            </p:cNvSpPr>
            <p:nvPr/>
          </p:nvSpPr>
          <p:spPr bwMode="auto">
            <a:xfrm>
              <a:off x="5680075" y="2692400"/>
              <a:ext cx="720725" cy="879475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prstDash val="sysDot"/>
              <a:round/>
              <a:headEnd/>
              <a:tailEnd type="arrow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1447800" y="3048000"/>
              <a:ext cx="6924675" cy="1778000"/>
            </a:xfrm>
            <a:custGeom>
              <a:avLst/>
              <a:gdLst>
                <a:gd name="T0" fmla="*/ 0 w 4362"/>
                <a:gd name="T1" fmla="*/ 1120 h 1120"/>
                <a:gd name="T2" fmla="*/ 314 w 4362"/>
                <a:gd name="T3" fmla="*/ 715 h 1120"/>
                <a:gd name="T4" fmla="*/ 570 w 4362"/>
                <a:gd name="T5" fmla="*/ 1008 h 1120"/>
                <a:gd name="T6" fmla="*/ 954 w 4362"/>
                <a:gd name="T7" fmla="*/ 341 h 1120"/>
                <a:gd name="T8" fmla="*/ 1184 w 4362"/>
                <a:gd name="T9" fmla="*/ 75 h 1120"/>
                <a:gd name="T10" fmla="*/ 1674 w 4362"/>
                <a:gd name="T11" fmla="*/ 544 h 1120"/>
                <a:gd name="T12" fmla="*/ 2085 w 4362"/>
                <a:gd name="T13" fmla="*/ 347 h 1120"/>
                <a:gd name="T14" fmla="*/ 2650 w 4362"/>
                <a:gd name="T15" fmla="*/ 437 h 1120"/>
                <a:gd name="T16" fmla="*/ 4362 w 4362"/>
                <a:gd name="T17" fmla="*/ 0 h 1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62"/>
                <a:gd name="T28" fmla="*/ 0 h 1120"/>
                <a:gd name="T29" fmla="*/ 4362 w 4362"/>
                <a:gd name="T30" fmla="*/ 1120 h 11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62" h="1120">
                  <a:moveTo>
                    <a:pt x="0" y="1120"/>
                  </a:moveTo>
                  <a:cubicBezTo>
                    <a:pt x="109" y="927"/>
                    <a:pt x="219" y="734"/>
                    <a:pt x="314" y="715"/>
                  </a:cubicBezTo>
                  <a:cubicBezTo>
                    <a:pt x="409" y="696"/>
                    <a:pt x="464" y="1070"/>
                    <a:pt x="570" y="1008"/>
                  </a:cubicBezTo>
                  <a:cubicBezTo>
                    <a:pt x="676" y="946"/>
                    <a:pt x="852" y="496"/>
                    <a:pt x="954" y="341"/>
                  </a:cubicBezTo>
                  <a:cubicBezTo>
                    <a:pt x="1056" y="186"/>
                    <a:pt x="1064" y="41"/>
                    <a:pt x="1184" y="75"/>
                  </a:cubicBezTo>
                  <a:cubicBezTo>
                    <a:pt x="1304" y="109"/>
                    <a:pt x="1524" y="499"/>
                    <a:pt x="1674" y="544"/>
                  </a:cubicBezTo>
                  <a:cubicBezTo>
                    <a:pt x="1824" y="589"/>
                    <a:pt x="1922" y="365"/>
                    <a:pt x="2085" y="347"/>
                  </a:cubicBezTo>
                  <a:cubicBezTo>
                    <a:pt x="2248" y="329"/>
                    <a:pt x="2271" y="495"/>
                    <a:pt x="2650" y="437"/>
                  </a:cubicBezTo>
                  <a:cubicBezTo>
                    <a:pt x="3029" y="379"/>
                    <a:pt x="3695" y="189"/>
                    <a:pt x="4362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  <a:round/>
              <a:headE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470660" y="3050540"/>
            <a:ext cx="6993890" cy="2775704"/>
            <a:chOff x="1470660" y="3050540"/>
            <a:chExt cx="6993890" cy="2775704"/>
          </a:xfrm>
        </p:grpSpPr>
        <p:sp>
          <p:nvSpPr>
            <p:cNvPr id="57372" name="Rectangle 13"/>
            <p:cNvSpPr>
              <a:spLocks noChangeArrowheads="1"/>
            </p:cNvSpPr>
            <p:nvPr/>
          </p:nvSpPr>
          <p:spPr bwMode="auto">
            <a:xfrm>
              <a:off x="6667501" y="5026025"/>
              <a:ext cx="1265090" cy="800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A249"/>
                  </a:solidFill>
                  <a:latin typeface="Comic Sans MS" pitchFamily="66" charset="0"/>
                </a:rPr>
                <a:t>f(x)</a:t>
              </a:r>
            </a:p>
          </p:txBody>
        </p:sp>
        <p:sp>
          <p:nvSpPr>
            <p:cNvPr id="57374" name="Line 15"/>
            <p:cNvSpPr>
              <a:spLocks noChangeShapeType="1"/>
            </p:cNvSpPr>
            <p:nvPr/>
          </p:nvSpPr>
          <p:spPr bwMode="auto">
            <a:xfrm flipH="1" flipV="1">
              <a:off x="7010400" y="3962400"/>
              <a:ext cx="117476" cy="1076325"/>
            </a:xfrm>
            <a:prstGeom prst="line">
              <a:avLst/>
            </a:prstGeom>
            <a:noFill/>
            <a:ln w="28575">
              <a:solidFill>
                <a:srgbClr val="00A249"/>
              </a:solidFill>
              <a:prstDash val="sysDot"/>
              <a:round/>
              <a:headEnd/>
              <a:tailEnd type="arrow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1470660" y="3050540"/>
              <a:ext cx="6993890" cy="2018030"/>
            </a:xfrm>
            <a:custGeom>
              <a:avLst/>
              <a:gdLst>
                <a:gd name="connsiteX0" fmla="*/ 0 w 6993890"/>
                <a:gd name="connsiteY0" fmla="*/ 645160 h 2018030"/>
                <a:gd name="connsiteX1" fmla="*/ 175260 w 6993890"/>
                <a:gd name="connsiteY1" fmla="*/ 500380 h 2018030"/>
                <a:gd name="connsiteX2" fmla="*/ 487680 w 6993890"/>
                <a:gd name="connsiteY2" fmla="*/ 1750060 h 2018030"/>
                <a:gd name="connsiteX3" fmla="*/ 701040 w 6993890"/>
                <a:gd name="connsiteY3" fmla="*/ 1772920 h 2018030"/>
                <a:gd name="connsiteX4" fmla="*/ 1402080 w 6993890"/>
                <a:gd name="connsiteY4" fmla="*/ 279400 h 2018030"/>
                <a:gd name="connsiteX5" fmla="*/ 2011680 w 6993890"/>
                <a:gd name="connsiteY5" fmla="*/ 96520 h 2018030"/>
                <a:gd name="connsiteX6" fmla="*/ 2247900 w 6993890"/>
                <a:gd name="connsiteY6" fmla="*/ 561340 h 2018030"/>
                <a:gd name="connsiteX7" fmla="*/ 2567940 w 6993890"/>
                <a:gd name="connsiteY7" fmla="*/ 1178560 h 2018030"/>
                <a:gd name="connsiteX8" fmla="*/ 3749040 w 6993890"/>
                <a:gd name="connsiteY8" fmla="*/ 1430020 h 2018030"/>
                <a:gd name="connsiteX9" fmla="*/ 5684520 w 6993890"/>
                <a:gd name="connsiteY9" fmla="*/ 835660 h 2018030"/>
                <a:gd name="connsiteX10" fmla="*/ 6309360 w 6993890"/>
                <a:gd name="connsiteY10" fmla="*/ 325120 h 2018030"/>
                <a:gd name="connsiteX11" fmla="*/ 6896100 w 6993890"/>
                <a:gd name="connsiteY11" fmla="*/ 127000 h 2018030"/>
                <a:gd name="connsiteX12" fmla="*/ 6896100 w 6993890"/>
                <a:gd name="connsiteY12" fmla="*/ 134620 h 2018030"/>
                <a:gd name="connsiteX13" fmla="*/ 6896100 w 6993890"/>
                <a:gd name="connsiteY13" fmla="*/ 134620 h 2018030"/>
                <a:gd name="connsiteX14" fmla="*/ 6896100 w 6993890"/>
                <a:gd name="connsiteY14" fmla="*/ 134620 h 2018030"/>
                <a:gd name="connsiteX15" fmla="*/ 6896100 w 6993890"/>
                <a:gd name="connsiteY15" fmla="*/ 134620 h 201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93890" h="2018030">
                  <a:moveTo>
                    <a:pt x="0" y="645160"/>
                  </a:moveTo>
                  <a:cubicBezTo>
                    <a:pt x="46990" y="480695"/>
                    <a:pt x="93980" y="316230"/>
                    <a:pt x="175260" y="500380"/>
                  </a:cubicBezTo>
                  <a:cubicBezTo>
                    <a:pt x="256540" y="684530"/>
                    <a:pt x="400050" y="1537970"/>
                    <a:pt x="487680" y="1750060"/>
                  </a:cubicBezTo>
                  <a:cubicBezTo>
                    <a:pt x="575310" y="1962150"/>
                    <a:pt x="548640" y="2018030"/>
                    <a:pt x="701040" y="1772920"/>
                  </a:cubicBezTo>
                  <a:cubicBezTo>
                    <a:pt x="853440" y="1527810"/>
                    <a:pt x="1183640" y="558800"/>
                    <a:pt x="1402080" y="279400"/>
                  </a:cubicBezTo>
                  <a:cubicBezTo>
                    <a:pt x="1620520" y="0"/>
                    <a:pt x="1870710" y="49530"/>
                    <a:pt x="2011680" y="96520"/>
                  </a:cubicBezTo>
                  <a:cubicBezTo>
                    <a:pt x="2152650" y="143510"/>
                    <a:pt x="2155190" y="381000"/>
                    <a:pt x="2247900" y="561340"/>
                  </a:cubicBezTo>
                  <a:cubicBezTo>
                    <a:pt x="2340610" y="741680"/>
                    <a:pt x="2317750" y="1033780"/>
                    <a:pt x="2567940" y="1178560"/>
                  </a:cubicBezTo>
                  <a:cubicBezTo>
                    <a:pt x="2818130" y="1323340"/>
                    <a:pt x="3229610" y="1487170"/>
                    <a:pt x="3749040" y="1430020"/>
                  </a:cubicBezTo>
                  <a:cubicBezTo>
                    <a:pt x="4268470" y="1372870"/>
                    <a:pt x="5257800" y="1019810"/>
                    <a:pt x="5684520" y="835660"/>
                  </a:cubicBezTo>
                  <a:cubicBezTo>
                    <a:pt x="6111240" y="651510"/>
                    <a:pt x="6107430" y="443230"/>
                    <a:pt x="6309360" y="325120"/>
                  </a:cubicBezTo>
                  <a:cubicBezTo>
                    <a:pt x="6511290" y="207010"/>
                    <a:pt x="6798310" y="158750"/>
                    <a:pt x="6896100" y="127000"/>
                  </a:cubicBezTo>
                  <a:cubicBezTo>
                    <a:pt x="6993890" y="95250"/>
                    <a:pt x="6896100" y="134620"/>
                    <a:pt x="6896100" y="134620"/>
                  </a:cubicBezTo>
                  <a:lnTo>
                    <a:pt x="6896100" y="134620"/>
                  </a:lnTo>
                  <a:lnTo>
                    <a:pt x="6896100" y="134620"/>
                  </a:lnTo>
                  <a:lnTo>
                    <a:pt x="6896100" y="134620"/>
                  </a:lnTo>
                </a:path>
              </a:pathLst>
            </a:custGeom>
            <a:noFill/>
            <a:ln w="31750" cap="flat" cmpd="sng" algn="ctr">
              <a:solidFill>
                <a:srgbClr val="00A24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9" name="Rectangle 10"/>
          <p:cNvSpPr txBox="1">
            <a:spLocks noChangeArrowheads="1"/>
          </p:cNvSpPr>
          <p:nvPr/>
        </p:nvSpPr>
        <p:spPr>
          <a:xfrm>
            <a:off x="1143000" y="152400"/>
            <a:ext cx="7239000" cy="914400"/>
          </a:xfrm>
          <a:prstGeom prst="rect">
            <a:avLst/>
          </a:prstGeom>
          <a:noFill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eaLnBrk="1" hangingPunct="1"/>
            <a:r>
              <a:rPr lang="en-US" smtClean="0"/>
              <a:t>Big Oh:   </a:t>
            </a:r>
            <a:r>
              <a:rPr lang="en-US" smtClean="0">
                <a:solidFill>
                  <a:srgbClr val="FF33CC"/>
                </a:solidFill>
              </a:rPr>
              <a:t>O(∙)</a:t>
            </a:r>
            <a:endParaRPr lang="en-US" dirty="0" smtClean="0">
              <a:solidFill>
                <a:srgbClr val="FF33CC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3714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28600"/>
            <a:ext cx="38018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/>
                <a:cs typeface="Comic Sans MS"/>
              </a:rPr>
              <a:t>Why  </a:t>
            </a:r>
            <a:r>
              <a:rPr lang="en-US" dirty="0" err="1" smtClean="0">
                <a:solidFill>
                  <a:srgbClr val="0033CC"/>
                </a:solidFill>
                <a:latin typeface="Comic Sans MS"/>
                <a:cs typeface="Comic Sans MS"/>
              </a:rPr>
              <a:t>limsup</a:t>
            </a:r>
            <a:r>
              <a:rPr lang="en-US" dirty="0" smtClean="0">
                <a:latin typeface="Comic Sans MS"/>
                <a:cs typeface="Comic Sans MS"/>
              </a:rPr>
              <a:t>?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914400"/>
            <a:ext cx="88662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Comic Sans MS"/>
                <a:cs typeface="Comic Sans MS"/>
              </a:rPr>
              <a:t>If  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</a:rPr>
              <a:t>f </a:t>
            </a:r>
            <a:r>
              <a:rPr lang="en-US" sz="5400" b="1" dirty="0" smtClean="0">
                <a:solidFill>
                  <a:srgbClr val="0000FF"/>
                </a:solidFill>
                <a:latin typeface="Euclid Symbol" charset="2"/>
                <a:cs typeface="Euclid Symbol" charset="2"/>
                <a:sym typeface="Symbol" pitchFamily="18" charset="2"/>
              </a:rPr>
              <a:t>≤ 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Symbol" pitchFamily="18" charset="2"/>
              </a:rPr>
              <a:t>2g  </a:t>
            </a:r>
            <a:r>
              <a:rPr lang="en-US" sz="5400" dirty="0" smtClean="0">
                <a:latin typeface="Comic Sans MS"/>
                <a:cs typeface="Comic Sans MS"/>
                <a:sym typeface="Symbol" pitchFamily="18" charset="2"/>
              </a:rPr>
              <a:t>then 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Symbol" pitchFamily="18" charset="2"/>
              </a:rPr>
              <a:t> f </a:t>
            </a:r>
            <a:r>
              <a:rPr lang="en-US" sz="5400" b="1" dirty="0" smtClean="0">
                <a:solidFill>
                  <a:srgbClr val="0000FF"/>
                </a:solidFill>
                <a:latin typeface="Euclid Symbol" charset="2"/>
                <a:cs typeface="Euclid Symbol" charset="2"/>
                <a:sym typeface="Symbol" pitchFamily="18" charset="2"/>
              </a:rPr>
              <a:t>=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Symbol" pitchFamily="18" charset="2"/>
              </a:rPr>
              <a:t> O(g)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Symbol" pitchFamily="18" charset="2"/>
              </a:rPr>
              <a:t>,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Symbol" pitchFamily="18" charset="2"/>
              </a:rPr>
              <a:t>but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Symbol" pitchFamily="18" charset="2"/>
              </a:rPr>
              <a:t>maybe 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Symbol" pitchFamily="18" charset="2"/>
              </a:rPr>
              <a:t>f/g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Symbol" pitchFamily="18" charset="2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Symbol" pitchFamily="18" charset="2"/>
              </a:rPr>
              <a:t>has no limit.</a:t>
            </a:r>
          </a:p>
          <a:p>
            <a:r>
              <a:rPr lang="en-US" sz="4400" dirty="0" smtClean="0">
                <a:solidFill>
                  <a:srgbClr val="B702A0"/>
                </a:solidFill>
                <a:latin typeface="Comic Sans MS"/>
                <a:cs typeface="Comic Sans MS"/>
                <a:sym typeface="Symbol" pitchFamily="18" charset="2"/>
              </a:rPr>
              <a:t>example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Symbol" pitchFamily="18" charset="2"/>
              </a:rPr>
              <a:t> </a:t>
            </a:r>
          </a:p>
          <a:p>
            <a:endParaRPr lang="en-US" sz="5400" dirty="0" smtClean="0">
              <a:latin typeface="Comic Sans MS"/>
              <a:cs typeface="Comic Sans MS"/>
            </a:endParaRPr>
          </a:p>
          <a:p>
            <a:r>
              <a:rPr lang="en-US" sz="4400" dirty="0" smtClean="0">
                <a:solidFill>
                  <a:srgbClr val="B702A0"/>
                </a:solidFill>
                <a:latin typeface="Comic Sans MS"/>
                <a:cs typeface="Comic Sans MS"/>
              </a:rPr>
              <a:t>but</a:t>
            </a:r>
            <a:r>
              <a:rPr lang="en-US" sz="5400" dirty="0" smtClean="0">
                <a:latin typeface="Comic Sans MS"/>
                <a:cs typeface="Comic Sans MS"/>
              </a:rPr>
              <a:t> </a:t>
            </a:r>
            <a:endParaRPr lang="en-US" sz="5400" dirty="0">
              <a:latin typeface="Comic Sans MS"/>
              <a:cs typeface="Comic Sans M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8948"/>
              </p:ext>
            </p:extLst>
          </p:nvPr>
        </p:nvGraphicFramePr>
        <p:xfrm>
          <a:off x="1638300" y="4114800"/>
          <a:ext cx="62103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7" imgW="1333500" imgH="508000" progId="Equation.DSMT4">
                  <p:embed/>
                </p:oleObj>
              </mc:Choice>
              <mc:Fallback>
                <p:oleObj name="Equation" r:id="rId7" imgW="13335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8300" y="4114800"/>
                        <a:ext cx="6210300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60098"/>
              </p:ext>
            </p:extLst>
          </p:nvPr>
        </p:nvGraphicFramePr>
        <p:xfrm>
          <a:off x="2351088" y="2438400"/>
          <a:ext cx="6640512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9" imgW="1803400" imgH="558800" progId="Equation.DSMT4">
                  <p:embed/>
                </p:oleObj>
              </mc:Choice>
              <mc:Fallback>
                <p:oleObj name="Equation" r:id="rId9" imgW="18034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51088" y="2438400"/>
                        <a:ext cx="6640512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489784058"/>
      </p:ext>
    </p:extLst>
  </p:cSld>
  <p:clrMapOvr>
    <a:masterClrMapping/>
  </p:clrMapOvr>
  <p:transition xmlns:p14="http://schemas.microsoft.com/office/powerpoint/2010/main" spd="slow" advTm="2754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Oh’s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28600" y="2524125"/>
            <a:ext cx="5391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latin typeface="Comic Sans MS" pitchFamily="66" charset="0"/>
              </a:rPr>
              <a:t>If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</a:rPr>
              <a:t>f = o(g)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4400" dirty="0">
                <a:latin typeface="Comic Sans MS" pitchFamily="66" charset="0"/>
              </a:rPr>
              <a:t>or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</a:rPr>
              <a:t>f </a:t>
            </a:r>
            <a:r>
              <a:rPr lang="en-US" sz="4400" b="1" dirty="0">
                <a:solidFill>
                  <a:srgbClr val="0000FF"/>
                </a:solidFill>
                <a:latin typeface="Comic Sans MS" pitchFamily="66" charset="0"/>
              </a:rPr>
              <a:t>~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</a:rPr>
              <a:t>g</a:t>
            </a:r>
            <a:r>
              <a:rPr lang="en-US" sz="4400" dirty="0">
                <a:latin typeface="Comic Sans MS" pitchFamily="66" charset="0"/>
              </a:rPr>
              <a:t>, 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172075" y="2533650"/>
            <a:ext cx="3757613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dirty="0">
                <a:latin typeface="Comic Sans MS" pitchFamily="66" charset="0"/>
              </a:rPr>
              <a:t> 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then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f = O(g)</a:t>
            </a:r>
            <a:endParaRPr lang="en-US" sz="4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493574" name="Text Box 6"/>
          <p:cNvSpPr txBox="1">
            <a:spLocks noChangeArrowheads="1"/>
          </p:cNvSpPr>
          <p:nvPr/>
        </p:nvSpPr>
        <p:spPr bwMode="auto">
          <a:xfrm>
            <a:off x="228600" y="3352800"/>
            <a:ext cx="238760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 </a:t>
            </a:r>
            <a:r>
              <a:rPr lang="en-US" sz="44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lim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= 0 </a:t>
            </a:r>
          </a:p>
        </p:txBody>
      </p:sp>
      <p:sp>
        <p:nvSpPr>
          <p:cNvPr id="493575" name="Rectangle 7"/>
          <p:cNvSpPr>
            <a:spLocks noChangeArrowheads="1"/>
          </p:cNvSpPr>
          <p:nvPr/>
        </p:nvSpPr>
        <p:spPr bwMode="auto">
          <a:xfrm>
            <a:off x="2286000" y="3352800"/>
            <a:ext cx="2664436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2800" dirty="0" smtClean="0">
                <a:latin typeface="Comic Sans MS" pitchFamily="66" charset="0"/>
                <a:sym typeface="Symbol" pitchFamily="18" charset="2"/>
              </a:rPr>
              <a:t>OR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 err="1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lim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= 1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  <a:sym typeface="Symbol" pitchFamily="18" charset="2"/>
              </a:rPr>
              <a:t> </a:t>
            </a:r>
          </a:p>
        </p:txBody>
      </p:sp>
      <p:sp>
        <p:nvSpPr>
          <p:cNvPr id="493579" name="Rectangle 11"/>
          <p:cNvSpPr>
            <a:spLocks noChangeArrowheads="1"/>
          </p:cNvSpPr>
          <p:nvPr/>
        </p:nvSpPr>
        <p:spPr bwMode="auto">
          <a:xfrm>
            <a:off x="5029200" y="3345359"/>
            <a:ext cx="3993552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omic Sans MS" pitchFamily="66" charset="0"/>
                <a:sym typeface="Euclid Symbol" pitchFamily="18" charset="2"/>
              </a:rPr>
              <a:t>IMPLIES</a:t>
            </a:r>
            <a:r>
              <a:rPr lang="en-US" sz="4400" dirty="0" smtClean="0"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4400" dirty="0" err="1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lim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 smtClean="0">
                <a:solidFill>
                  <a:srgbClr val="0000FF"/>
                </a:solidFill>
                <a:latin typeface="Euclid Symbol" charset="2"/>
                <a:cs typeface="Euclid Symbol" charset="2"/>
                <a:sym typeface="Euclid Symbol"/>
              </a:rPr>
              <a:t>&lt;∞</a:t>
            </a:r>
            <a:endParaRPr lang="en-US" sz="4400" b="1" dirty="0">
              <a:solidFill>
                <a:srgbClr val="0000FF"/>
              </a:solidFill>
              <a:latin typeface="Euclid Symbol" charset="2"/>
              <a:cs typeface="Euclid Symbol" charset="2"/>
              <a:sym typeface="Symbol" pitchFamily="18" charset="2"/>
            </a:endParaRPr>
          </a:p>
        </p:txBody>
      </p:sp>
      <p:sp>
        <p:nvSpPr>
          <p:cNvPr id="54281" name="Text Box 14"/>
          <p:cNvSpPr txBox="1">
            <a:spLocks noChangeArrowheads="1"/>
          </p:cNvSpPr>
          <p:nvPr/>
        </p:nvSpPr>
        <p:spPr bwMode="auto">
          <a:xfrm>
            <a:off x="390525" y="1547813"/>
            <a:ext cx="1980029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B702A0"/>
                </a:solidFill>
                <a:latin typeface="+mj-lt"/>
              </a:rPr>
              <a:t>lemma</a:t>
            </a:r>
            <a:r>
              <a:rPr lang="en-US" sz="4400" dirty="0">
                <a:solidFill>
                  <a:srgbClr val="B702A0"/>
                </a:solidFill>
                <a:latin typeface="+mj-lt"/>
              </a:rPr>
              <a:t>: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0397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9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9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4276" grpId="0"/>
      <p:bldP spid="54277" grpId="0"/>
      <p:bldP spid="493574" grpId="0"/>
      <p:bldP spid="493575" grpId="0"/>
      <p:bldP spid="4935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Oh’s</a:t>
            </a: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228600" y="1660525"/>
            <a:ext cx="5391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>
                <a:latin typeface="Comic Sans MS" pitchFamily="66" charset="0"/>
              </a:rPr>
              <a:t>If f = o(g) or f </a:t>
            </a:r>
            <a:r>
              <a:rPr lang="en-US" sz="4400" b="1">
                <a:latin typeface="Comic Sans MS" pitchFamily="66" charset="0"/>
              </a:rPr>
              <a:t>~ </a:t>
            </a:r>
            <a:r>
              <a:rPr lang="en-US" sz="4400">
                <a:latin typeface="Comic Sans MS" pitchFamily="66" charset="0"/>
              </a:rPr>
              <a:t>g, 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>
            <a:off x="5172075" y="1670050"/>
            <a:ext cx="3757613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>
                <a:latin typeface="Comic Sans MS" pitchFamily="66" charset="0"/>
              </a:rPr>
              <a:t> </a:t>
            </a:r>
            <a:r>
              <a:rPr lang="en-US" sz="4400">
                <a:latin typeface="Comic Sans MS" pitchFamily="66" charset="0"/>
                <a:sym typeface="Symbol" pitchFamily="18" charset="2"/>
              </a:rPr>
              <a:t>then f = O(g)</a:t>
            </a:r>
            <a:endParaRPr lang="en-US" sz="4400">
              <a:latin typeface="Comic Sans MS" pitchFamily="66" charset="0"/>
            </a:endParaRPr>
          </a:p>
        </p:txBody>
      </p:sp>
      <p:sp>
        <p:nvSpPr>
          <p:cNvPr id="608261" name="Text Box 5"/>
          <p:cNvSpPr txBox="1">
            <a:spLocks noChangeArrowheads="1"/>
          </p:cNvSpPr>
          <p:nvPr/>
        </p:nvSpPr>
        <p:spPr bwMode="auto">
          <a:xfrm>
            <a:off x="596900" y="2673350"/>
            <a:ext cx="238760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 lim = 0</a:t>
            </a:r>
            <a:r>
              <a:rPr lang="en-US" sz="4400">
                <a:solidFill>
                  <a:srgbClr val="6666FF"/>
                </a:solidFill>
                <a:latin typeface="Comic Sans MS" pitchFamily="66" charset="0"/>
                <a:sym typeface="Symbol" pitchFamily="18" charset="2"/>
              </a:rPr>
              <a:t> </a:t>
            </a:r>
          </a:p>
        </p:txBody>
      </p:sp>
      <p:sp>
        <p:nvSpPr>
          <p:cNvPr id="608262" name="Rectangle 6"/>
          <p:cNvSpPr>
            <a:spLocks noChangeArrowheads="1"/>
          </p:cNvSpPr>
          <p:nvPr/>
        </p:nvSpPr>
        <p:spPr bwMode="auto">
          <a:xfrm>
            <a:off x="3294063" y="2668588"/>
            <a:ext cx="2130425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lim = 1</a:t>
            </a:r>
            <a:r>
              <a:rPr lang="en-US" sz="4400">
                <a:latin typeface="Comic Sans MS" pitchFamily="66" charset="0"/>
                <a:sym typeface="Symbol" pitchFamily="18" charset="2"/>
              </a:rPr>
              <a:t> </a:t>
            </a:r>
          </a:p>
        </p:txBody>
      </p:sp>
      <p:sp>
        <p:nvSpPr>
          <p:cNvPr id="608263" name="Rectangle 7"/>
          <p:cNvSpPr>
            <a:spLocks noChangeArrowheads="1"/>
          </p:cNvSpPr>
          <p:nvPr/>
        </p:nvSpPr>
        <p:spPr bwMode="auto">
          <a:xfrm>
            <a:off x="6192838" y="2668588"/>
            <a:ext cx="2567355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 err="1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lim</a:t>
            </a:r>
            <a:r>
              <a:rPr lang="en-US" sz="4400" dirty="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  <a:sym typeface="Symbol" pitchFamily="18" charset="2"/>
              </a:rPr>
              <a:t>&lt; 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</a:rPr>
              <a:t>∞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endParaRPr lang="en-US" sz="44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608264" name="Text Box 8"/>
          <p:cNvSpPr txBox="1">
            <a:spLocks noChangeArrowheads="1"/>
          </p:cNvSpPr>
          <p:nvPr/>
        </p:nvSpPr>
        <p:spPr bwMode="auto">
          <a:xfrm>
            <a:off x="1844675" y="3817938"/>
            <a:ext cx="5422900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mic Sans MS" pitchFamily="66" charset="0"/>
              </a:rPr>
              <a:t>converse is NOT true!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1" grpId="0"/>
      <p:bldP spid="608262" grpId="0"/>
      <p:bldP spid="608263" grpId="0"/>
      <p:bldP spid="6082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Oh’s</a:t>
            </a:r>
          </a:p>
        </p:txBody>
      </p:sp>
      <p:sp>
        <p:nvSpPr>
          <p:cNvPr id="15366" name="Text Box 3"/>
          <p:cNvSpPr txBox="1">
            <a:spLocks noChangeArrowheads="1"/>
          </p:cNvSpPr>
          <p:nvPr/>
        </p:nvSpPr>
        <p:spPr bwMode="auto">
          <a:xfrm>
            <a:off x="304800" y="1828800"/>
            <a:ext cx="8610600" cy="92333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If  </a:t>
            </a:r>
            <a:r>
              <a:rPr lang="en-US" sz="5400" dirty="0">
                <a:solidFill>
                  <a:srgbClr val="2525FF"/>
                </a:solidFill>
                <a:latin typeface="Comic Sans MS" pitchFamily="66" charset="0"/>
              </a:rPr>
              <a:t>f </a:t>
            </a:r>
            <a:r>
              <a:rPr lang="en-US" sz="5400" b="1" dirty="0">
                <a:solidFill>
                  <a:srgbClr val="0000FF"/>
                </a:solidFill>
                <a:latin typeface="Euclid Symbol" charset="2"/>
                <a:cs typeface="Euclid Symbol" charset="2"/>
              </a:rPr>
              <a:t>=</a:t>
            </a:r>
            <a:r>
              <a:rPr lang="en-US" sz="5400" dirty="0" smtClean="0">
                <a:solidFill>
                  <a:srgbClr val="2525FF"/>
                </a:solidFill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2525FF"/>
                </a:solidFill>
                <a:latin typeface="Comic Sans MS" pitchFamily="66" charset="0"/>
              </a:rPr>
              <a:t>o(g)</a:t>
            </a:r>
            <a:r>
              <a:rPr lang="en-US" sz="5400" dirty="0">
                <a:latin typeface="Comic Sans MS" pitchFamily="66" charset="0"/>
              </a:rPr>
              <a:t>, </a:t>
            </a:r>
            <a:r>
              <a:rPr lang="en-US" sz="4800" dirty="0">
                <a:latin typeface="Comic Sans MS" pitchFamily="66" charset="0"/>
                <a:sym typeface="Symbol" pitchFamily="18" charset="2"/>
              </a:rPr>
              <a:t>then  </a:t>
            </a:r>
            <a:r>
              <a:rPr lang="en-US" sz="4800" dirty="0">
                <a:solidFill>
                  <a:srgbClr val="2525FF"/>
                </a:solidFill>
                <a:latin typeface="Comic Sans MS" pitchFamily="66" charset="0"/>
                <a:sym typeface="Symbol" pitchFamily="18" charset="2"/>
              </a:rPr>
              <a:t>g</a:t>
            </a:r>
            <a:r>
              <a:rPr lang="en-US" sz="4800" i="1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5400" b="1" dirty="0" smtClean="0">
                <a:solidFill>
                  <a:srgbClr val="C7030C"/>
                </a:solidFill>
                <a:latin typeface="Euclid Symbol" charset="2"/>
                <a:cs typeface="Euclid Symbol" charset="2"/>
                <a:sym typeface="Symbol" pitchFamily="18" charset="2"/>
              </a:rPr>
              <a:t>≠</a:t>
            </a:r>
            <a:r>
              <a:rPr lang="en-US" sz="48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800" dirty="0">
                <a:solidFill>
                  <a:srgbClr val="2525FF"/>
                </a:solidFill>
                <a:latin typeface="Comic Sans MS" pitchFamily="66" charset="0"/>
                <a:sym typeface="Symbol" pitchFamily="18" charset="2"/>
              </a:rPr>
              <a:t>O(f)</a:t>
            </a:r>
            <a:r>
              <a:rPr lang="en-US" sz="5400" dirty="0">
                <a:latin typeface="Comic Sans MS" pitchFamily="66" charset="0"/>
              </a:rPr>
              <a:t>  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657600" y="2603500"/>
            <a:ext cx="5095876" cy="1687513"/>
            <a:chOff x="2304" y="1640"/>
            <a:chExt cx="3210" cy="1063"/>
          </a:xfrm>
        </p:grpSpPr>
        <p:sp>
          <p:nvSpPr>
            <p:cNvPr id="15370" name="Rectangle 7"/>
            <p:cNvSpPr>
              <a:spLocks noChangeArrowheads="1"/>
            </p:cNvSpPr>
            <p:nvPr/>
          </p:nvSpPr>
          <p:spPr bwMode="auto">
            <a:xfrm>
              <a:off x="2304" y="1870"/>
              <a:ext cx="3210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Comic Sans MS" pitchFamily="66" charset="0"/>
                  <a:sym typeface="Symbol" pitchFamily="18" charset="2"/>
                </a:rPr>
                <a:t>IMPLIES</a:t>
              </a:r>
              <a:r>
                <a:rPr lang="en-US" dirty="0" smtClean="0">
                  <a:sym typeface="Symbol" pitchFamily="18" charset="2"/>
                </a:rPr>
                <a:t>  </a:t>
              </a:r>
              <a:r>
                <a:rPr lang="en-US" sz="4800" dirty="0" err="1">
                  <a:solidFill>
                    <a:srgbClr val="2525FF"/>
                  </a:solidFill>
                  <a:latin typeface="Comic Sans MS" pitchFamily="66" charset="0"/>
                  <a:sym typeface="Symbol" pitchFamily="18" charset="2"/>
                </a:rPr>
                <a:t>lim</a:t>
              </a:r>
              <a:r>
                <a:rPr lang="en-US" sz="4800" dirty="0">
                  <a:solidFill>
                    <a:srgbClr val="2525FF"/>
                  </a:solidFill>
                  <a:latin typeface="Comic Sans MS" pitchFamily="66" charset="0"/>
                  <a:sym typeface="Symbol" pitchFamily="18" charset="2"/>
                </a:rPr>
                <a:t>    </a:t>
              </a:r>
              <a:r>
                <a:rPr lang="en-US" sz="4800" b="1" dirty="0">
                  <a:solidFill>
                    <a:srgbClr val="2525FF"/>
                  </a:solidFill>
                  <a:latin typeface="Euclid Symbol" charset="2"/>
                  <a:cs typeface="Euclid Symbol" charset="2"/>
                  <a:sym typeface="Symbol" pitchFamily="18" charset="2"/>
                </a:rPr>
                <a:t> </a:t>
              </a:r>
              <a:r>
                <a:rPr lang="en-US" sz="4800" b="1" dirty="0">
                  <a:solidFill>
                    <a:srgbClr val="C80000"/>
                  </a:solidFill>
                  <a:latin typeface="Euclid Symbol" charset="2"/>
                  <a:cs typeface="Euclid Symbol" charset="2"/>
                  <a:sym typeface="Symbol" pitchFamily="18" charset="2"/>
                </a:rPr>
                <a:t>=</a:t>
              </a:r>
              <a:r>
                <a:rPr lang="en-US" sz="4800" b="1" dirty="0" smtClean="0">
                  <a:solidFill>
                    <a:srgbClr val="C80000"/>
                  </a:solidFill>
                  <a:latin typeface="Euclid Symbol" charset="2"/>
                  <a:cs typeface="Euclid Symbol" charset="2"/>
                  <a:sym typeface="Symbol" pitchFamily="18" charset="2"/>
                </a:rPr>
                <a:t> ∞</a:t>
              </a:r>
              <a:endParaRPr lang="en-US" sz="4800" b="1" dirty="0">
                <a:solidFill>
                  <a:srgbClr val="C80000"/>
                </a:solidFill>
                <a:latin typeface="Euclid Symbol" charset="2"/>
                <a:cs typeface="Euclid Symbol" charset="2"/>
                <a:sym typeface="Symbol" pitchFamily="18" charset="2"/>
              </a:endParaRPr>
            </a:p>
          </p:txBody>
        </p:sp>
        <p:graphicFrame>
          <p:nvGraphicFramePr>
            <p:cNvPr id="15363" name="Object 1"/>
            <p:cNvGraphicFramePr>
              <a:graphicFrameLocks noChangeAspect="1"/>
            </p:cNvGraphicFramePr>
            <p:nvPr/>
          </p:nvGraphicFramePr>
          <p:xfrm>
            <a:off x="4128" y="1640"/>
            <a:ext cx="387" cy="1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70" name="Equation" r:id="rId7" imgW="152280" imgH="419040" progId="Equation.DSMT4">
                    <p:embed/>
                  </p:oleObj>
                </mc:Choice>
                <mc:Fallback>
                  <p:oleObj name="Equation" r:id="rId7" imgW="152280" imgH="41904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" y="1640"/>
                          <a:ext cx="387" cy="1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28600" y="2832100"/>
            <a:ext cx="3330575" cy="1587500"/>
            <a:chOff x="726" y="2002"/>
            <a:chExt cx="2098" cy="1000"/>
          </a:xfrm>
        </p:grpSpPr>
        <p:sp>
          <p:nvSpPr>
            <p:cNvPr id="15369" name="Text Box 5"/>
            <p:cNvSpPr txBox="1">
              <a:spLocks noChangeArrowheads="1"/>
            </p:cNvSpPr>
            <p:nvPr/>
          </p:nvSpPr>
          <p:spPr bwMode="auto">
            <a:xfrm>
              <a:off x="726" y="2147"/>
              <a:ext cx="2098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4800" dirty="0">
                  <a:latin typeface="Comic Sans MS" pitchFamily="66" charset="0"/>
                  <a:sym typeface="Symbol" pitchFamily="18" charset="2"/>
                </a:rPr>
                <a:t>  </a:t>
              </a:r>
              <a:r>
                <a:rPr lang="en-US" sz="4800" dirty="0" err="1">
                  <a:solidFill>
                    <a:srgbClr val="2525FF"/>
                  </a:solidFill>
                  <a:latin typeface="Comic Sans MS" pitchFamily="66" charset="0"/>
                  <a:sym typeface="Symbol" pitchFamily="18" charset="2"/>
                </a:rPr>
                <a:t>lim</a:t>
              </a:r>
              <a:r>
                <a:rPr lang="en-US" sz="4800" dirty="0">
                  <a:solidFill>
                    <a:srgbClr val="0033CC"/>
                  </a:solidFill>
                  <a:latin typeface="Comic Sans MS" pitchFamily="66" charset="0"/>
                  <a:sym typeface="Symbol" pitchFamily="18" charset="2"/>
                </a:rPr>
                <a:t>     </a:t>
              </a:r>
              <a:r>
                <a:rPr lang="en-US" sz="4800" b="1" dirty="0">
                  <a:solidFill>
                    <a:srgbClr val="0000FF"/>
                  </a:solidFill>
                  <a:latin typeface="Euclid Symbol" charset="2"/>
                  <a:cs typeface="Euclid Symbol" charset="2"/>
                </a:rPr>
                <a:t>=</a:t>
              </a:r>
              <a:r>
                <a:rPr lang="en-US" sz="4800" dirty="0" smtClean="0">
                  <a:solidFill>
                    <a:srgbClr val="2525FF"/>
                  </a:solidFill>
                  <a:latin typeface="Comic Sans MS" pitchFamily="66" charset="0"/>
                  <a:sym typeface="Symbol" pitchFamily="18" charset="2"/>
                </a:rPr>
                <a:t> </a:t>
              </a:r>
              <a:r>
                <a:rPr lang="en-US" sz="4800" dirty="0">
                  <a:solidFill>
                    <a:srgbClr val="2525FF"/>
                  </a:solidFill>
                  <a:latin typeface="Comic Sans MS" pitchFamily="66" charset="0"/>
                  <a:sym typeface="Symbol" pitchFamily="18" charset="2"/>
                </a:rPr>
                <a:t>0</a:t>
              </a:r>
              <a:r>
                <a:rPr lang="en-US" sz="4800" dirty="0">
                  <a:latin typeface="Comic Sans MS" pitchFamily="66" charset="0"/>
                  <a:sym typeface="Symbol" pitchFamily="18" charset="2"/>
                </a:rPr>
                <a:t> </a:t>
              </a:r>
            </a:p>
          </p:txBody>
        </p:sp>
        <p:graphicFrame>
          <p:nvGraphicFramePr>
            <p:cNvPr id="15362" name="Object 0"/>
            <p:cNvGraphicFramePr>
              <a:graphicFrameLocks noChangeAspect="1"/>
            </p:cNvGraphicFramePr>
            <p:nvPr/>
          </p:nvGraphicFramePr>
          <p:xfrm>
            <a:off x="1652" y="2002"/>
            <a:ext cx="343" cy="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71" name="Equation" r:id="rId9" imgW="152280" imgH="444240" progId="Equation.DSMT4">
                    <p:embed/>
                  </p:oleObj>
                </mc:Choice>
                <mc:Fallback>
                  <p:oleObj name="Equation" r:id="rId9" imgW="152280" imgH="444240" progId="Equation.DSMT4">
                    <p:embed/>
                    <p:pic>
                      <p:nvPicPr>
                        <p:cNvPr id="0" name="Object 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2" y="2002"/>
                          <a:ext cx="343" cy="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9623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6275" y="1091381"/>
            <a:ext cx="7907286" cy="999357"/>
          </a:xfrm>
        </p:spPr>
        <p:txBody>
          <a:bodyPr/>
          <a:lstStyle/>
          <a:p>
            <a:pPr marL="0" indent="0" eaLnBrk="1" hangingPunct="1"/>
            <a:r>
              <a:rPr lang="en-US" dirty="0" smtClean="0"/>
              <a:t>Lemma:</a:t>
            </a:r>
            <a:r>
              <a:rPr lang="en-US" i="1" dirty="0" smtClean="0"/>
              <a:t>  </a:t>
            </a:r>
            <a:r>
              <a:rPr lang="en-US" sz="4400" i="1" dirty="0" smtClean="0"/>
              <a:t> </a:t>
            </a:r>
            <a:r>
              <a:rPr lang="en-US" sz="4800" dirty="0" err="1" smtClean="0">
                <a:solidFill>
                  <a:srgbClr val="2525FF"/>
                </a:solidFill>
              </a:rPr>
              <a:t>x</a:t>
            </a:r>
            <a:r>
              <a:rPr lang="en-US" sz="4800" baseline="30000" dirty="0" err="1" smtClean="0">
                <a:solidFill>
                  <a:srgbClr val="2525FF"/>
                </a:solidFill>
              </a:rPr>
              <a:t>a</a:t>
            </a:r>
            <a:r>
              <a:rPr lang="en-US" sz="4800" dirty="0" smtClean="0"/>
              <a:t>  </a:t>
            </a:r>
            <a:r>
              <a:rPr lang="en-US" sz="4800" b="1" dirty="0">
                <a:latin typeface="Euclid Symbol" charset="2"/>
                <a:cs typeface="Euclid Symbol" charset="2"/>
              </a:rPr>
              <a:t>=</a:t>
            </a:r>
            <a:r>
              <a:rPr lang="en-US" sz="4800" dirty="0" smtClean="0"/>
              <a:t> o(</a:t>
            </a:r>
            <a:r>
              <a:rPr lang="en-US" sz="4800" dirty="0" err="1" smtClean="0">
                <a:solidFill>
                  <a:srgbClr val="2525FF"/>
                </a:solidFill>
              </a:rPr>
              <a:t>x</a:t>
            </a:r>
            <a:r>
              <a:rPr lang="en-US" sz="4800" baseline="30000" dirty="0" err="1" smtClean="0">
                <a:solidFill>
                  <a:srgbClr val="2525FF"/>
                </a:solidFill>
              </a:rPr>
              <a:t>b</a:t>
            </a:r>
            <a:r>
              <a:rPr lang="en-US" sz="4800" dirty="0" smtClean="0"/>
              <a:t>) for </a:t>
            </a:r>
            <a:r>
              <a:rPr lang="en-US" sz="4800" dirty="0" smtClean="0">
                <a:solidFill>
                  <a:srgbClr val="2525FF"/>
                </a:solidFill>
              </a:rPr>
              <a:t>a </a:t>
            </a:r>
            <a:r>
              <a:rPr lang="en-US" sz="4800" b="1" dirty="0" smtClean="0">
                <a:latin typeface="Euclid Symbol" pitchFamily="18" charset="2"/>
              </a:rPr>
              <a:t>&lt;</a:t>
            </a:r>
            <a:r>
              <a:rPr lang="en-US" sz="4800" dirty="0" smtClean="0"/>
              <a:t> </a:t>
            </a:r>
            <a:r>
              <a:rPr lang="en-US" sz="4800" dirty="0" smtClean="0">
                <a:solidFill>
                  <a:srgbClr val="2525FF"/>
                </a:solidFill>
              </a:rPr>
              <a:t>b</a:t>
            </a:r>
          </a:p>
        </p:txBody>
      </p:sp>
      <p:sp>
        <p:nvSpPr>
          <p:cNvPr id="492557" name="Rectangle 13"/>
          <p:cNvSpPr>
            <a:spLocks noChangeArrowheads="1"/>
          </p:cNvSpPr>
          <p:nvPr/>
        </p:nvSpPr>
        <p:spPr bwMode="auto">
          <a:xfrm>
            <a:off x="501650" y="2070100"/>
            <a:ext cx="1535998" cy="80021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Comic Sans MS" pitchFamily="66" charset="0"/>
              </a:rPr>
              <a:t>Proof:</a:t>
            </a:r>
            <a:r>
              <a:rPr lang="en-US" dirty="0">
                <a:latin typeface="Comic Sans MS" pitchFamily="66" charset="0"/>
              </a:rPr>
              <a:t> </a:t>
            </a:r>
          </a:p>
        </p:txBody>
      </p:sp>
      <p:sp>
        <p:nvSpPr>
          <p:cNvPr id="16391" name="Text Box 14"/>
          <p:cNvSpPr txBox="1">
            <a:spLocks noChangeArrowheads="1"/>
          </p:cNvSpPr>
          <p:nvPr/>
        </p:nvSpPr>
        <p:spPr bwMode="auto">
          <a:xfrm>
            <a:off x="1330325" y="3128963"/>
            <a:ext cx="184150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>
              <a:latin typeface="Comic Sans MS" pitchFamily="66" charset="0"/>
            </a:endParaRPr>
          </a:p>
        </p:txBody>
      </p:sp>
      <p:graphicFrame>
        <p:nvGraphicFramePr>
          <p:cNvPr id="49255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615022"/>
              </p:ext>
            </p:extLst>
          </p:nvPr>
        </p:nvGraphicFramePr>
        <p:xfrm>
          <a:off x="2062163" y="2147888"/>
          <a:ext cx="2732087" cy="171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6" name="Equation" r:id="rId7" imgW="685800" imgH="431800" progId="Equation.DSMT4">
                  <p:embed/>
                </p:oleObj>
              </mc:Choice>
              <mc:Fallback>
                <p:oleObj name="Equation" r:id="rId7" imgW="685800" imgH="431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2147888"/>
                        <a:ext cx="2732087" cy="171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2560" name="Text Box 16"/>
          <p:cNvSpPr txBox="1">
            <a:spLocks noChangeArrowheads="1"/>
          </p:cNvSpPr>
          <p:nvPr/>
        </p:nvSpPr>
        <p:spPr bwMode="auto">
          <a:xfrm>
            <a:off x="4902200" y="2574925"/>
            <a:ext cx="3818674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latin typeface="Comic Sans MS" pitchFamily="66" charset="0"/>
              </a:rPr>
              <a:t>and  </a:t>
            </a:r>
            <a:r>
              <a:rPr lang="en-US" sz="4400" dirty="0">
                <a:solidFill>
                  <a:srgbClr val="2525FF"/>
                </a:solidFill>
                <a:latin typeface="Comic Sans MS" pitchFamily="66" charset="0"/>
              </a:rPr>
              <a:t>b - a</a:t>
            </a:r>
            <a:r>
              <a:rPr lang="en-US" sz="4400" dirty="0">
                <a:latin typeface="Comic Sans MS" pitchFamily="66" charset="0"/>
              </a:rPr>
              <a:t> </a:t>
            </a:r>
            <a:r>
              <a:rPr lang="en-US" sz="4400" b="1" dirty="0">
                <a:latin typeface="Euclid Symbol" pitchFamily="18" charset="2"/>
              </a:rPr>
              <a:t>&gt;</a:t>
            </a:r>
            <a:r>
              <a:rPr lang="en-US" sz="4400" dirty="0">
                <a:latin typeface="Comic Sans MS" pitchFamily="66" charset="0"/>
              </a:rPr>
              <a:t> 0</a:t>
            </a:r>
          </a:p>
        </p:txBody>
      </p:sp>
      <p:sp>
        <p:nvSpPr>
          <p:cNvPr id="492561" name="Text Box 17"/>
          <p:cNvSpPr txBox="1">
            <a:spLocks noChangeArrowheads="1"/>
          </p:cNvSpPr>
          <p:nvPr/>
        </p:nvSpPr>
        <p:spPr bwMode="auto">
          <a:xfrm>
            <a:off x="1198563" y="4498975"/>
            <a:ext cx="3835400" cy="8239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r>
              <a:rPr lang="en-US" sz="4400" dirty="0">
                <a:latin typeface="Comic Sans MS" pitchFamily="66" charset="0"/>
              </a:rPr>
              <a:t>so 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as</a:t>
            </a:r>
            <a:r>
              <a:rPr lang="en-US" sz="4400" i="1" dirty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800" dirty="0" err="1">
                <a:solidFill>
                  <a:srgbClr val="2525FF"/>
                </a:solidFill>
                <a:latin typeface="Comic Sans MS" pitchFamily="66" charset="0"/>
              </a:rPr>
              <a:t>x</a:t>
            </a:r>
            <a:r>
              <a:rPr lang="en-US" sz="4800" i="1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latin typeface="Euclid Symbol" charset="2"/>
                <a:cs typeface="Euclid Symbol" charset="2"/>
                <a:sym typeface="Symbol" pitchFamily="18" charset="2"/>
              </a:rPr>
              <a:t>→ </a:t>
            </a:r>
            <a:r>
              <a:rPr lang="en-US" sz="4800" b="1" dirty="0" smtClean="0">
                <a:solidFill>
                  <a:srgbClr val="FF0000"/>
                </a:solidFill>
                <a:latin typeface="Euclid Symbol" charset="2"/>
                <a:cs typeface="Euclid Symbol" charset="2"/>
                <a:sym typeface="Symbol" pitchFamily="18" charset="2"/>
              </a:rPr>
              <a:t>∞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,</a:t>
            </a:r>
            <a:r>
              <a:rPr lang="en-US" i="1" baseline="30000" dirty="0" smtClean="0">
                <a:latin typeface="Comic Sans MS" pitchFamily="66" charset="0"/>
                <a:sym typeface="Symbol" pitchFamily="18" charset="2"/>
              </a:rPr>
              <a:t>                     </a:t>
            </a:r>
            <a:endParaRPr lang="en-US" i="1" baseline="30000" dirty="0">
              <a:latin typeface="Comic Sans MS" pitchFamily="66" charset="0"/>
              <a:sym typeface="Symbol" pitchFamily="18" charset="2"/>
            </a:endParaRPr>
          </a:p>
        </p:txBody>
      </p:sp>
      <p:graphicFrame>
        <p:nvGraphicFramePr>
          <p:cNvPr id="49256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28255"/>
              </p:ext>
            </p:extLst>
          </p:nvPr>
        </p:nvGraphicFramePr>
        <p:xfrm>
          <a:off x="5080000" y="4140200"/>
          <a:ext cx="26241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7" name="Equation" r:id="rId9" imgW="660400" imgH="419100" progId="Equation.DSMT4">
                  <p:embed/>
                </p:oleObj>
              </mc:Choice>
              <mc:Fallback>
                <p:oleObj name="Equation" r:id="rId9" imgW="660400" imgH="4191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0" y="4140200"/>
                        <a:ext cx="2624138" cy="166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Rectangle 2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Little Oh:  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sp>
        <p:nvSpPr>
          <p:cNvPr id="492567" name="Rectangle 23"/>
          <p:cNvSpPr>
            <a:spLocks noChangeArrowheads="1"/>
          </p:cNvSpPr>
          <p:nvPr/>
        </p:nvSpPr>
        <p:spPr bwMode="auto">
          <a:xfrm>
            <a:off x="2247900" y="959467"/>
            <a:ext cx="6379906" cy="1061065"/>
          </a:xfrm>
          <a:prstGeom prst="rect">
            <a:avLst/>
          </a:prstGeom>
          <a:noFill/>
          <a:ln w="38100">
            <a:solidFill>
              <a:srgbClr val="FF00FF"/>
            </a:solidFill>
            <a:prstDash val="sysDash"/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13101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9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9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49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92557" grpId="0"/>
      <p:bldP spid="492560" grpId="0"/>
      <p:bldP spid="492561" grpId="0"/>
      <p:bldP spid="49256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1698625"/>
            <a:ext cx="8709025" cy="34004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3600" dirty="0" smtClean="0">
                <a:solidFill>
                  <a:srgbClr val="8D007E"/>
                </a:solidFill>
              </a:rPr>
              <a:t>Lemma:</a:t>
            </a:r>
            <a:endParaRPr lang="en-US" sz="4400" dirty="0" smtClean="0">
              <a:solidFill>
                <a:srgbClr val="8D007E"/>
              </a:solidFill>
            </a:endParaRPr>
          </a:p>
          <a:p>
            <a:pPr marL="0" indent="0" algn="ctr" eaLnBrk="1" hangingPunct="1">
              <a:buFontTx/>
              <a:buNone/>
            </a:pPr>
            <a:r>
              <a:rPr lang="en-US" sz="6600" dirty="0" err="1" smtClean="0">
                <a:solidFill>
                  <a:srgbClr val="2525FF"/>
                </a:solidFill>
              </a:rPr>
              <a:t>ln</a:t>
            </a:r>
            <a:r>
              <a:rPr lang="en-US" sz="6600" dirty="0" smtClean="0">
                <a:solidFill>
                  <a:srgbClr val="2525FF"/>
                </a:solidFill>
              </a:rPr>
              <a:t> x </a:t>
            </a:r>
            <a:r>
              <a:rPr lang="en-US" sz="6600" b="1" dirty="0" smtClean="0">
                <a:latin typeface="Euclid Symbol" charset="2"/>
                <a:cs typeface="Euclid Symbol" charset="2"/>
              </a:rPr>
              <a:t>=</a:t>
            </a:r>
            <a:r>
              <a:rPr lang="en-US" sz="6600" dirty="0" smtClean="0"/>
              <a:t> </a:t>
            </a:r>
            <a:r>
              <a:rPr lang="en-US" sz="6600" dirty="0" err="1" smtClean="0">
                <a:solidFill>
                  <a:srgbClr val="2525FF"/>
                </a:solidFill>
              </a:rPr>
              <a:t>o(x</a:t>
            </a:r>
            <a:r>
              <a:rPr lang="en-US" sz="6600" baseline="30000" dirty="0" err="1" smtClean="0">
                <a:solidFill>
                  <a:srgbClr val="2525FF"/>
                </a:solidFill>
                <a:sym typeface="Symbol" pitchFamily="18" charset="2"/>
              </a:rPr>
              <a:t>ε</a:t>
            </a:r>
            <a:r>
              <a:rPr lang="en-US" sz="6600" dirty="0" smtClean="0">
                <a:solidFill>
                  <a:srgbClr val="2525FF"/>
                </a:solidFill>
              </a:rPr>
              <a:t>)</a:t>
            </a:r>
          </a:p>
          <a:p>
            <a:pPr marL="0" indent="0" eaLnBrk="1" hangingPunct="1">
              <a:buFontTx/>
              <a:buNone/>
            </a:pPr>
            <a:r>
              <a:rPr lang="en-US" sz="6600" dirty="0" smtClean="0"/>
              <a:t>for </a:t>
            </a:r>
            <a:r>
              <a:rPr lang="en-US" sz="6600" dirty="0" err="1" smtClean="0">
                <a:solidFill>
                  <a:srgbClr val="2525FF"/>
                </a:solidFill>
                <a:sym typeface="Symbol" pitchFamily="18" charset="2"/>
              </a:rPr>
              <a:t>ε</a:t>
            </a:r>
            <a:r>
              <a:rPr lang="en-US" sz="6600" dirty="0" smtClean="0">
                <a:sym typeface="Symbol" pitchFamily="18" charset="2"/>
              </a:rPr>
              <a:t> </a:t>
            </a:r>
            <a:r>
              <a:rPr lang="en-US" sz="6600" b="1" dirty="0" smtClean="0">
                <a:latin typeface="Euclid Symbol" charset="2"/>
                <a:cs typeface="Euclid Symbol" charset="2"/>
                <a:sym typeface="Symbol" pitchFamily="18" charset="2"/>
              </a:rPr>
              <a:t>&gt;</a:t>
            </a:r>
            <a:r>
              <a:rPr lang="en-US" sz="6600" dirty="0" smtClean="0">
                <a:sym typeface="Symbol" pitchFamily="18" charset="2"/>
              </a:rPr>
              <a:t> </a:t>
            </a:r>
            <a:r>
              <a:rPr lang="en-US" sz="6600" dirty="0" smtClean="0">
                <a:solidFill>
                  <a:srgbClr val="2525FF"/>
                </a:solidFill>
                <a:sym typeface="Symbol" pitchFamily="18" charset="2"/>
              </a:rPr>
              <a:t>0</a:t>
            </a:r>
            <a:r>
              <a:rPr lang="en-US" sz="6600" dirty="0" smtClean="0">
                <a:sym typeface="Symbol" pitchFamily="18" charset="2"/>
              </a:rPr>
              <a:t>.</a:t>
            </a:r>
          </a:p>
        </p:txBody>
      </p:sp>
      <p:sp>
        <p:nvSpPr>
          <p:cNvPr id="58372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Little Oh:   </a:t>
            </a:r>
            <a:r>
              <a:rPr lang="en-US" smtClean="0">
                <a:solidFill>
                  <a:srgbClr val="FF33CC"/>
                </a:solidFill>
              </a:rPr>
              <a:t>o(∙)</a:t>
            </a:r>
          </a:p>
        </p:txBody>
      </p:sp>
      <p:sp>
        <p:nvSpPr>
          <p:cNvPr id="494609" name="Rectangle 17"/>
          <p:cNvSpPr>
            <a:spLocks noChangeArrowheads="1"/>
          </p:cNvSpPr>
          <p:nvPr/>
        </p:nvSpPr>
        <p:spPr bwMode="auto">
          <a:xfrm>
            <a:off x="2146300" y="2286000"/>
            <a:ext cx="4775200" cy="1398588"/>
          </a:xfrm>
          <a:prstGeom prst="rect">
            <a:avLst/>
          </a:prstGeom>
          <a:noFill/>
          <a:ln w="41275">
            <a:solidFill>
              <a:srgbClr val="FF00FF"/>
            </a:solidFill>
            <a:prstDash val="sysDash"/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46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9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9460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76274" y="1147763"/>
            <a:ext cx="7858125" cy="909637"/>
          </a:xfrm>
        </p:spPr>
        <p:txBody>
          <a:bodyPr/>
          <a:lstStyle/>
          <a:p>
            <a:pPr marL="0" indent="0" eaLnBrk="1" hangingPunct="1"/>
            <a:r>
              <a:rPr lang="en-US" sz="3600" dirty="0" smtClean="0">
                <a:solidFill>
                  <a:srgbClr val="B702A0"/>
                </a:solidFill>
              </a:rPr>
              <a:t>Lemma:</a:t>
            </a:r>
            <a:r>
              <a:rPr lang="en-US" sz="4400" dirty="0" smtClean="0"/>
              <a:t> </a:t>
            </a:r>
            <a:r>
              <a:rPr lang="en-US" sz="4400" dirty="0" err="1" smtClean="0">
                <a:solidFill>
                  <a:srgbClr val="0033CC"/>
                </a:solidFill>
              </a:rPr>
              <a:t>ln</a:t>
            </a:r>
            <a:r>
              <a:rPr lang="en-US" sz="4400" dirty="0" smtClean="0">
                <a:solidFill>
                  <a:srgbClr val="0033CC"/>
                </a:solidFill>
              </a:rPr>
              <a:t> x  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</a:rPr>
              <a:t>=</a:t>
            </a:r>
            <a:r>
              <a:rPr lang="en-US" sz="4400" dirty="0" smtClean="0">
                <a:solidFill>
                  <a:srgbClr val="0033CC"/>
                </a:solidFill>
              </a:rPr>
              <a:t> o(</a:t>
            </a:r>
            <a:r>
              <a:rPr lang="en-US" sz="4400" dirty="0" err="1" smtClean="0">
                <a:solidFill>
                  <a:srgbClr val="0033CC"/>
                </a:solidFill>
              </a:rPr>
              <a:t>x</a:t>
            </a:r>
            <a:r>
              <a:rPr lang="en-US" sz="4400" baseline="30000" dirty="0" err="1" smtClean="0">
                <a:solidFill>
                  <a:srgbClr val="0033CC"/>
                </a:solidFill>
                <a:sym typeface="Symbol" pitchFamily="18" charset="2"/>
              </a:rPr>
              <a:t>ε</a:t>
            </a:r>
            <a:r>
              <a:rPr lang="en-US" sz="4400" dirty="0" smtClean="0">
                <a:solidFill>
                  <a:srgbClr val="0033CC"/>
                </a:solidFill>
              </a:rPr>
              <a:t>)</a:t>
            </a:r>
            <a:r>
              <a:rPr lang="en-US" sz="4400" dirty="0" smtClean="0"/>
              <a:t> for </a:t>
            </a:r>
            <a:r>
              <a:rPr lang="en-US" sz="4400" dirty="0" err="1">
                <a:solidFill>
                  <a:srgbClr val="0000FF"/>
                </a:solidFill>
                <a:latin typeface="Symbol" charset="2"/>
                <a:cs typeface="Symbol" charset="2"/>
                <a:sym typeface="Symbol" pitchFamily="18" charset="2"/>
              </a:rPr>
              <a:t>ε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  <a:sym typeface="Symbol" pitchFamily="18" charset="2"/>
              </a:rPr>
              <a:t> &gt;</a:t>
            </a:r>
            <a:r>
              <a:rPr lang="en-US" sz="4400" dirty="0" smtClean="0">
                <a:solidFill>
                  <a:srgbClr val="0033CC"/>
                </a:solidFill>
                <a:sym typeface="Symbol" pitchFamily="18" charset="2"/>
              </a:rPr>
              <a:t> 0</a:t>
            </a:r>
            <a:r>
              <a:rPr lang="en-US" sz="4400" dirty="0" smtClean="0">
                <a:sym typeface="Symbol" pitchFamily="18" charset="2"/>
              </a:rPr>
              <a:t>.</a:t>
            </a:r>
          </a:p>
        </p:txBody>
      </p:sp>
      <p:sp>
        <p:nvSpPr>
          <p:cNvPr id="17417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Little Oh:   </a:t>
            </a:r>
            <a:r>
              <a:rPr lang="en-US" smtClean="0">
                <a:solidFill>
                  <a:srgbClr val="FF33CC"/>
                </a:solidFill>
              </a:rPr>
              <a:t>o(∙)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4800" y="1981200"/>
            <a:ext cx="1860550" cy="707886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000" dirty="0">
                <a:solidFill>
                  <a:srgbClr val="B702A0"/>
                </a:solidFill>
                <a:latin typeface="Comic Sans MS" pitchFamily="66" charset="0"/>
              </a:rPr>
              <a:t>Proof</a:t>
            </a:r>
            <a:r>
              <a:rPr lang="en-US" sz="4000" dirty="0" smtClean="0">
                <a:solidFill>
                  <a:srgbClr val="B702A0"/>
                </a:solidFill>
                <a:latin typeface="Comic Sans MS" pitchFamily="66" charset="0"/>
              </a:rPr>
              <a:t>:</a:t>
            </a:r>
            <a:endParaRPr lang="en-US" sz="4000" dirty="0">
              <a:solidFill>
                <a:srgbClr val="B702A0"/>
              </a:solidFill>
              <a:latin typeface="Comic Sans MS" pitchFamily="66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280127"/>
              </p:ext>
            </p:extLst>
          </p:nvPr>
        </p:nvGraphicFramePr>
        <p:xfrm>
          <a:off x="304800" y="2514600"/>
          <a:ext cx="3657600" cy="185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6" name="Equation" r:id="rId7" imgW="1003300" imgH="508000" progId="Equation.DSMT4">
                  <p:embed/>
                </p:oleObj>
              </mc:Choice>
              <mc:Fallback>
                <p:oleObj name="Equation" r:id="rId7" imgW="10033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4800" y="2514600"/>
                        <a:ext cx="3657600" cy="185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048728"/>
              </p:ext>
            </p:extLst>
          </p:nvPr>
        </p:nvGraphicFramePr>
        <p:xfrm>
          <a:off x="4136390" y="2438400"/>
          <a:ext cx="477901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7" name="Equation" r:id="rId9" imgW="1346200" imgH="508000" progId="Equation.DSMT4">
                  <p:embed/>
                </p:oleObj>
              </mc:Choice>
              <mc:Fallback>
                <p:oleObj name="Equation" r:id="rId9" imgW="13462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36390" y="2438400"/>
                        <a:ext cx="477901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442902"/>
              </p:ext>
            </p:extLst>
          </p:nvPr>
        </p:nvGraphicFramePr>
        <p:xfrm>
          <a:off x="1219200" y="3856037"/>
          <a:ext cx="6248400" cy="239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68" name="Equation" r:id="rId11" imgW="1193800" imgH="457200" progId="Equation.DSMT4">
                  <p:embed/>
                </p:oleObj>
              </mc:Choice>
              <mc:Fallback>
                <p:oleObj name="Equation" r:id="rId11" imgW="1193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19200" y="3856037"/>
                        <a:ext cx="6248400" cy="239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14584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1" name="Text Box 3"/>
          <p:cNvSpPr txBox="1">
            <a:spLocks noChangeArrowheads="1"/>
          </p:cNvSpPr>
          <p:nvPr/>
        </p:nvSpPr>
        <p:spPr bwMode="auto">
          <a:xfrm>
            <a:off x="4400550" y="2373313"/>
            <a:ext cx="2044700" cy="70167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>
                <a:latin typeface="Comic Sans MS" pitchFamily="66" charset="0"/>
              </a:rPr>
              <a:t>so let </a:t>
            </a:r>
          </a:p>
        </p:txBody>
      </p:sp>
      <p:graphicFrame>
        <p:nvGraphicFramePr>
          <p:cNvPr id="184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547225"/>
              </p:ext>
            </p:extLst>
          </p:nvPr>
        </p:nvGraphicFramePr>
        <p:xfrm>
          <a:off x="6430963" y="2085975"/>
          <a:ext cx="23368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7" name="Equation" r:id="rId7" imgW="558800" imgH="266700" progId="Equation.DSMT4">
                  <p:embed/>
                </p:oleObj>
              </mc:Choice>
              <mc:Fallback>
                <p:oleObj name="Equation" r:id="rId7" imgW="558800" imgH="266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0963" y="2085975"/>
                        <a:ext cx="2336800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8" name="Equation" r:id="rId9" imgW="114120" imgH="215640" progId="Equation.3">
                  <p:embed/>
                </p:oleObj>
              </mc:Choice>
              <mc:Fallback>
                <p:oleObj name="Equation" r:id="rId9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878919"/>
              </p:ext>
            </p:extLst>
          </p:nvPr>
        </p:nvGraphicFramePr>
        <p:xfrm>
          <a:off x="1658938" y="3354388"/>
          <a:ext cx="2935287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59" name="Equation" r:id="rId11" imgW="762000" imgH="431800" progId="Equation.DSMT4">
                  <p:embed/>
                </p:oleObj>
              </mc:Choice>
              <mc:Fallback>
                <p:oleObj name="Equation" r:id="rId11" imgW="7620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38" y="3354388"/>
                        <a:ext cx="2935287" cy="166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0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101278"/>
              </p:ext>
            </p:extLst>
          </p:nvPr>
        </p:nvGraphicFramePr>
        <p:xfrm>
          <a:off x="1560513" y="4841875"/>
          <a:ext cx="4302125" cy="166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60" name="Equation" r:id="rId13" imgW="1117600" imgH="431800" progId="Equation.DSMT4">
                  <p:embed/>
                </p:oleObj>
              </mc:Choice>
              <mc:Fallback>
                <p:oleObj name="Equation" r:id="rId13" imgW="1117600" imgH="431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0513" y="4841875"/>
                        <a:ext cx="4302125" cy="166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08" name="Text Box 8"/>
          <p:cNvSpPr txBox="1">
            <a:spLocks noChangeArrowheads="1"/>
          </p:cNvSpPr>
          <p:nvPr/>
        </p:nvSpPr>
        <p:spPr bwMode="auto">
          <a:xfrm>
            <a:off x="6003925" y="5389563"/>
            <a:ext cx="2822199" cy="80021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dirty="0">
                <a:latin typeface="Comic Sans MS" pitchFamily="66" charset="0"/>
              </a:rPr>
              <a:t>for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Symbol" charset="2"/>
                <a:cs typeface="Symbol" charset="2"/>
                <a:sym typeface="Symbol" pitchFamily="18" charset="2"/>
              </a:rPr>
              <a:t>ε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Euclid Symbol" charset="2"/>
                <a:cs typeface="Euclid Symbol" charset="2"/>
                <a:sym typeface="Symbol" pitchFamily="18" charset="2"/>
              </a:rPr>
              <a:t>&gt;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Euclid Symbol" charset="2"/>
                <a:cs typeface="Euclid Symbol" charset="2"/>
                <a:sym typeface="Symbol" pitchFamily="18" charset="2"/>
              </a:rPr>
              <a:t>δ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.</a:t>
            </a:r>
            <a:endParaRPr lang="en-US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8443" name="Rectangle 9"/>
          <p:cNvSpPr>
            <a:spLocks noChangeArrowheads="1"/>
          </p:cNvSpPr>
          <p:nvPr/>
        </p:nvSpPr>
        <p:spPr bwMode="auto">
          <a:xfrm>
            <a:off x="304800" y="2247781"/>
            <a:ext cx="1860550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4400" dirty="0">
                <a:solidFill>
                  <a:srgbClr val="B702A0"/>
                </a:solidFill>
                <a:latin typeface="Comic Sans MS" pitchFamily="66" charset="0"/>
              </a:rPr>
              <a:t>Proof</a:t>
            </a:r>
            <a:r>
              <a:rPr lang="en-US" sz="4400" dirty="0" smtClean="0">
                <a:solidFill>
                  <a:srgbClr val="B702A0"/>
                </a:solidFill>
                <a:latin typeface="Comic Sans MS" pitchFamily="66" charset="0"/>
              </a:rPr>
              <a:t>:</a:t>
            </a:r>
            <a:endParaRPr lang="en-US" sz="4400" dirty="0">
              <a:solidFill>
                <a:srgbClr val="B702A0"/>
              </a:solidFill>
              <a:latin typeface="Comic Sans MS" pitchFamily="66" charset="0"/>
            </a:endParaRPr>
          </a:p>
        </p:txBody>
      </p:sp>
      <p:sp>
        <p:nvSpPr>
          <p:cNvPr id="18444" name="Rectangle 11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/>
              <a:t>Little Oh:   </a:t>
            </a:r>
            <a:r>
              <a:rPr lang="en-US" dirty="0" smtClean="0">
                <a:solidFill>
                  <a:srgbClr val="FF33CC"/>
                </a:solidFill>
              </a:rPr>
              <a:t>o(∙)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500706"/>
              </p:ext>
            </p:extLst>
          </p:nvPr>
        </p:nvGraphicFramePr>
        <p:xfrm>
          <a:off x="2133600" y="1816359"/>
          <a:ext cx="2438400" cy="184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61" name="Equation" r:id="rId15" imgW="622300" imgH="469900" progId="Equation.DSMT4">
                  <p:embed/>
                </p:oleObj>
              </mc:Choice>
              <mc:Fallback>
                <p:oleObj name="Equation" r:id="rId15" imgW="6223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33600" y="1816359"/>
                        <a:ext cx="2438400" cy="1841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676274" y="1147763"/>
            <a:ext cx="7858125" cy="90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en-US" sz="3600" dirty="0" smtClean="0">
                <a:solidFill>
                  <a:srgbClr val="B702A0"/>
                </a:solidFill>
              </a:rPr>
              <a:t>Lemma:</a:t>
            </a:r>
            <a:r>
              <a:rPr lang="en-US" sz="4400" dirty="0" smtClean="0"/>
              <a:t> </a:t>
            </a:r>
            <a:r>
              <a:rPr lang="en-US" sz="4400" dirty="0" err="1" smtClean="0">
                <a:solidFill>
                  <a:srgbClr val="0000FF"/>
                </a:solidFill>
              </a:rPr>
              <a:t>ln</a:t>
            </a:r>
            <a:r>
              <a:rPr lang="en-US" sz="4400" dirty="0" smtClean="0">
                <a:solidFill>
                  <a:srgbClr val="0000FF"/>
                </a:solidFill>
              </a:rPr>
              <a:t> x  </a:t>
            </a:r>
            <a:r>
              <a:rPr lang="en-US" sz="4400" b="1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=</a:t>
            </a:r>
            <a:r>
              <a:rPr lang="en-US" sz="4400" dirty="0" smtClean="0">
                <a:solidFill>
                  <a:srgbClr val="0000FF"/>
                </a:solidFill>
              </a:rPr>
              <a:t> o(</a:t>
            </a:r>
            <a:r>
              <a:rPr lang="en-US" sz="4400" dirty="0" err="1" smtClean="0">
                <a:solidFill>
                  <a:srgbClr val="0000FF"/>
                </a:solidFill>
              </a:rPr>
              <a:t>x</a:t>
            </a:r>
            <a:r>
              <a:rPr lang="en-US" sz="4400" baseline="30000" dirty="0" err="1" smtClean="0">
                <a:solidFill>
                  <a:srgbClr val="0000FF"/>
                </a:solidFill>
                <a:sym typeface="Symbol" pitchFamily="18" charset="2"/>
              </a:rPr>
              <a:t>ε</a:t>
            </a:r>
            <a:r>
              <a:rPr lang="en-US" sz="4400" dirty="0" smtClean="0">
                <a:solidFill>
                  <a:srgbClr val="0000FF"/>
                </a:solidFill>
              </a:rPr>
              <a:t>)</a:t>
            </a:r>
            <a:r>
              <a:rPr lang="en-US" sz="4400" dirty="0" smtClean="0"/>
              <a:t> for </a:t>
            </a:r>
            <a:r>
              <a:rPr lang="en-US" sz="4400" dirty="0" err="1">
                <a:solidFill>
                  <a:srgbClr val="0000FF"/>
                </a:solidFill>
                <a:latin typeface="Symbol" charset="2"/>
                <a:cs typeface="Symbol" charset="2"/>
                <a:sym typeface="Symbol" pitchFamily="18" charset="2"/>
              </a:rPr>
              <a:t>ε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  <a:sym typeface="Symbol" pitchFamily="18" charset="2"/>
              </a:rPr>
              <a:t> </a:t>
            </a:r>
            <a:r>
              <a:rPr lang="en-US" sz="4400" b="1" dirty="0">
                <a:solidFill>
                  <a:srgbClr val="0033CC"/>
                </a:solidFill>
                <a:latin typeface="Euclid Symbol" charset="2"/>
                <a:cs typeface="Euclid Symbol" charset="2"/>
                <a:sym typeface="Symbol" pitchFamily="18" charset="2"/>
              </a:rPr>
              <a:t>&gt;</a:t>
            </a:r>
            <a:r>
              <a:rPr lang="en-US" sz="4400" dirty="0" smtClean="0">
                <a:solidFill>
                  <a:srgbClr val="0033CC"/>
                </a:solidFill>
                <a:sym typeface="Symbol" pitchFamily="18" charset="2"/>
              </a:rPr>
              <a:t> 0</a:t>
            </a:r>
            <a:r>
              <a:rPr lang="en-US" sz="4400" dirty="0" smtClean="0">
                <a:sym typeface="Symbol" pitchFamily="18" charset="2"/>
              </a:rPr>
              <a:t>.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13106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61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6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441" grpId="0"/>
      <p:bldP spid="61440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1698625"/>
            <a:ext cx="8709025" cy="34004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4400" dirty="0" smtClean="0">
                <a:solidFill>
                  <a:srgbClr val="B702A0"/>
                </a:solidFill>
              </a:rPr>
              <a:t>Lemma:</a:t>
            </a:r>
          </a:p>
          <a:p>
            <a:pPr marL="0" indent="0" algn="ctr" eaLnBrk="1" hangingPunct="1">
              <a:buFontTx/>
              <a:buNone/>
            </a:pPr>
            <a:r>
              <a:rPr lang="en-US" sz="6600" dirty="0" smtClean="0">
                <a:solidFill>
                  <a:srgbClr val="2525FF"/>
                </a:solidFill>
              </a:rPr>
              <a:t>x</a:t>
            </a:r>
            <a:r>
              <a:rPr lang="en-US" sz="6600" baseline="30000" dirty="0" smtClean="0">
                <a:solidFill>
                  <a:srgbClr val="2525FF"/>
                </a:solidFill>
              </a:rPr>
              <a:t>c</a:t>
            </a:r>
            <a:r>
              <a:rPr lang="en-US" sz="6600" dirty="0" smtClean="0">
                <a:solidFill>
                  <a:srgbClr val="2525FF"/>
                </a:solidFill>
              </a:rPr>
              <a:t> </a:t>
            </a:r>
            <a:r>
              <a:rPr lang="en-US" sz="6600" b="1" dirty="0" smtClean="0">
                <a:latin typeface="Euclid Symbol" charset="2"/>
                <a:cs typeface="Euclid Symbol" charset="2"/>
              </a:rPr>
              <a:t>= </a:t>
            </a:r>
            <a:r>
              <a:rPr lang="en-US" sz="6600" dirty="0" smtClean="0">
                <a:solidFill>
                  <a:srgbClr val="2525FF"/>
                </a:solidFill>
              </a:rPr>
              <a:t>o(a</a:t>
            </a:r>
            <a:r>
              <a:rPr lang="en-US" sz="6600" baseline="30000" dirty="0" smtClean="0">
                <a:solidFill>
                  <a:srgbClr val="2525FF"/>
                </a:solidFill>
              </a:rPr>
              <a:t>x</a:t>
            </a:r>
            <a:r>
              <a:rPr lang="en-US" sz="6600" dirty="0" smtClean="0">
                <a:solidFill>
                  <a:srgbClr val="2525FF"/>
                </a:solidFill>
              </a:rPr>
              <a:t>)</a:t>
            </a:r>
          </a:p>
          <a:p>
            <a:pPr marL="0" indent="0" eaLnBrk="1" hangingPunct="1">
              <a:buFontTx/>
              <a:buNone/>
            </a:pPr>
            <a:r>
              <a:rPr lang="en-US" sz="6600" dirty="0" smtClean="0"/>
              <a:t>for </a:t>
            </a:r>
            <a:r>
              <a:rPr lang="en-US" sz="6600" dirty="0" smtClean="0">
                <a:solidFill>
                  <a:srgbClr val="2525FF"/>
                </a:solidFill>
                <a:sym typeface="Symbol" pitchFamily="18" charset="2"/>
              </a:rPr>
              <a:t>a </a:t>
            </a:r>
            <a:r>
              <a:rPr lang="en-US" sz="6600" b="1" dirty="0" smtClean="0">
                <a:solidFill>
                  <a:srgbClr val="2525FF"/>
                </a:solidFill>
                <a:latin typeface="Euclid Symbol" charset="2"/>
                <a:cs typeface="Euclid Symbol" charset="2"/>
                <a:sym typeface="Symbol" pitchFamily="18" charset="2"/>
              </a:rPr>
              <a:t>&gt;</a:t>
            </a:r>
            <a:r>
              <a:rPr lang="en-US" sz="6600" dirty="0" smtClean="0">
                <a:solidFill>
                  <a:srgbClr val="2525FF"/>
                </a:solidFill>
                <a:sym typeface="Symbol" pitchFamily="18" charset="2"/>
              </a:rPr>
              <a:t> 1</a:t>
            </a:r>
            <a:r>
              <a:rPr lang="en-US" sz="6600" dirty="0" smtClean="0">
                <a:sym typeface="Symbol" pitchFamily="18" charset="2"/>
              </a:rPr>
              <a:t>.</a:t>
            </a:r>
          </a:p>
        </p:txBody>
      </p:sp>
      <p:sp>
        <p:nvSpPr>
          <p:cNvPr id="60420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/>
              <a:t>Little Oh:   </a:t>
            </a:r>
            <a:r>
              <a:rPr lang="en-US" smtClean="0">
                <a:solidFill>
                  <a:srgbClr val="FF33CC"/>
                </a:solidFill>
              </a:rPr>
              <a:t>o(∙)</a:t>
            </a:r>
          </a:p>
        </p:txBody>
      </p:sp>
      <p:sp>
        <p:nvSpPr>
          <p:cNvPr id="494609" name="Rectangle 17"/>
          <p:cNvSpPr>
            <a:spLocks noChangeArrowheads="1"/>
          </p:cNvSpPr>
          <p:nvPr/>
        </p:nvSpPr>
        <p:spPr bwMode="auto">
          <a:xfrm>
            <a:off x="2146300" y="2433480"/>
            <a:ext cx="4775200" cy="1398588"/>
          </a:xfrm>
          <a:prstGeom prst="rect">
            <a:avLst/>
          </a:prstGeom>
          <a:noFill/>
          <a:ln w="38100">
            <a:solidFill>
              <a:srgbClr val="FF00FF"/>
            </a:solidFill>
            <a:prstDash val="sysDash"/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614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49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9460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longrightarrow}&#10;\newcommand{iff}{0}{\longleftrightarrow}&#10;\newcommand{bicond}{0}{\longleftrightarrow}&#10;\newcommand{equivalent}{0}{\Long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USEAMSFONTS" val="True"/>
  <p:tag name="EMBEDFONTS" val="True"/>
  <p:tag name="USEBOLDAMS" val="True"/>
  <p:tag name="DEFAULTDISPLAYSOURCE" val="\documentclass{slides}\pagestyle{empty}&#10;\begin{document}&#10;&#10;\end{document}&#10;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446"/>
  <p:tag name="DEFAULTHEIGHT" val="3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3|8.8|3|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6|4.7|8.6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.3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8|5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2811</TotalTime>
  <Words>380</Words>
  <Application>Microsoft Macintosh PowerPoint</Application>
  <PresentationFormat>On-screen Show (4:3)</PresentationFormat>
  <Paragraphs>84</Paragraphs>
  <Slides>13</Slides>
  <Notes>13</Notes>
  <HiddenSlides>1</HiddenSlides>
  <MMClips>12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Default Design</vt:lpstr>
      <vt:lpstr>Equation</vt:lpstr>
      <vt:lpstr>PowerPoint Presentation</vt:lpstr>
      <vt:lpstr>The Oh’s</vt:lpstr>
      <vt:lpstr>The Oh’s</vt:lpstr>
      <vt:lpstr>The Oh’s</vt:lpstr>
      <vt:lpstr>Little Oh:   o(∙)</vt:lpstr>
      <vt:lpstr>Little Oh:   o(∙)</vt:lpstr>
      <vt:lpstr>Little Oh:   o(∙)</vt:lpstr>
      <vt:lpstr>Little Oh:   o(∙)</vt:lpstr>
      <vt:lpstr>Little Oh:   o(∙)</vt:lpstr>
      <vt:lpstr>Little Oh:   o(∙)</vt:lpstr>
      <vt:lpstr>Big Oh:   O(∙)</vt:lpstr>
      <vt:lpstr>PowerPoint Presentation</vt:lpstr>
      <vt:lpstr>PowerPoint Presentation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 R. Meyer</dc:creator>
  <cp:lastModifiedBy>Albert R Meyer</cp:lastModifiedBy>
  <cp:revision>430</cp:revision>
  <cp:lastPrinted>2012-04-09T03:49:56Z</cp:lastPrinted>
  <dcterms:created xsi:type="dcterms:W3CDTF">2011-04-06T17:41:41Z</dcterms:created>
  <dcterms:modified xsi:type="dcterms:W3CDTF">2012-04-09T05:06:04Z</dcterms:modified>
</cp:coreProperties>
</file>